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handoutMasterIdLst>
    <p:handoutMasterId r:id="rId41"/>
  </p:handoutMasterIdLst>
  <p:sldIdLst>
    <p:sldId id="291" r:id="rId2"/>
    <p:sldId id="351" r:id="rId3"/>
    <p:sldId id="333" r:id="rId4"/>
    <p:sldId id="334" r:id="rId5"/>
    <p:sldId id="299" r:id="rId6"/>
    <p:sldId id="317" r:id="rId7"/>
    <p:sldId id="258" r:id="rId8"/>
    <p:sldId id="352" r:id="rId9"/>
    <p:sldId id="310" r:id="rId10"/>
    <p:sldId id="320" r:id="rId11"/>
    <p:sldId id="335" r:id="rId12"/>
    <p:sldId id="341" r:id="rId13"/>
    <p:sldId id="342" r:id="rId14"/>
    <p:sldId id="336" r:id="rId15"/>
    <p:sldId id="323" r:id="rId16"/>
    <p:sldId id="324" r:id="rId17"/>
    <p:sldId id="301" r:id="rId18"/>
    <p:sldId id="302" r:id="rId19"/>
    <p:sldId id="303" r:id="rId20"/>
    <p:sldId id="305" r:id="rId21"/>
    <p:sldId id="306" r:id="rId22"/>
    <p:sldId id="343" r:id="rId23"/>
    <p:sldId id="344" r:id="rId24"/>
    <p:sldId id="325" r:id="rId25"/>
    <p:sldId id="326" r:id="rId26"/>
    <p:sldId id="327" r:id="rId27"/>
    <p:sldId id="328" r:id="rId28"/>
    <p:sldId id="330" r:id="rId29"/>
    <p:sldId id="331" r:id="rId30"/>
    <p:sldId id="345" r:id="rId31"/>
    <p:sldId id="346" r:id="rId32"/>
    <p:sldId id="347" r:id="rId33"/>
    <p:sldId id="348" r:id="rId34"/>
    <p:sldId id="349" r:id="rId35"/>
    <p:sldId id="350" r:id="rId36"/>
    <p:sldId id="332" r:id="rId37"/>
    <p:sldId id="337" r:id="rId38"/>
    <p:sldId id="420" r:id="rId39"/>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205" autoAdjust="0"/>
    <p:restoredTop sz="96404" autoAdjust="0"/>
  </p:normalViewPr>
  <p:slideViewPr>
    <p:cSldViewPr>
      <p:cViewPr varScale="1">
        <p:scale>
          <a:sx n="90" d="100"/>
          <a:sy n="90" d="100"/>
        </p:scale>
        <p:origin x="426" y="90"/>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682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418406-1EB8-4C37-80E1-B44E7E7DDC84}"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US"/>
        </a:p>
      </dgm:t>
    </dgm:pt>
    <dgm:pt modelId="{154A8984-0C75-4FED-A20E-0654F68326D0}">
      <dgm:prSet phldrT="[Text]" custT="1"/>
      <dgm:spPr/>
      <dgm:t>
        <a:bodyPr/>
        <a:lstStyle/>
        <a:p>
          <a:r>
            <a:rPr lang="en-US" sz="1200" dirty="0"/>
            <a:t>1.77 </a:t>
          </a:r>
          <a:r>
            <a:rPr lang="en-US" sz="1200" dirty="0" err="1"/>
            <a:t>Lakh</a:t>
          </a:r>
          <a:r>
            <a:rPr lang="en-US" sz="1200" dirty="0"/>
            <a:t> MT of Capacity addition for Cold  Storage/Controlled  Atmosphere/Deep Freezer</a:t>
          </a:r>
        </a:p>
      </dgm:t>
    </dgm:pt>
    <dgm:pt modelId="{FF627777-5235-439E-B368-5B0B8744D186}" type="parTrans" cxnId="{200585CE-91B7-4F76-9BA8-51A823760C11}">
      <dgm:prSet/>
      <dgm:spPr/>
      <dgm:t>
        <a:bodyPr/>
        <a:lstStyle/>
        <a:p>
          <a:endParaRPr lang="en-US" sz="1200"/>
        </a:p>
      </dgm:t>
    </dgm:pt>
    <dgm:pt modelId="{88831D0B-48B2-4293-AC38-1BD8CBF8A59B}" type="sibTrans" cxnId="{200585CE-91B7-4F76-9BA8-51A823760C11}">
      <dgm:prSet/>
      <dgm:spPr/>
      <dgm:t>
        <a:bodyPr/>
        <a:lstStyle/>
        <a:p>
          <a:endParaRPr lang="en-US" sz="1200"/>
        </a:p>
      </dgm:t>
    </dgm:pt>
    <dgm:pt modelId="{0825585B-994B-4DFD-AEAB-60535E4ED3E8}">
      <dgm:prSet phldrT="[Text]" custT="1"/>
      <dgm:spPr>
        <a:ln>
          <a:solidFill>
            <a:schemeClr val="accent1">
              <a:lumMod val="40000"/>
              <a:lumOff val="60000"/>
            </a:schemeClr>
          </a:solidFill>
        </a:ln>
      </dgm:spPr>
      <dgm:t>
        <a:bodyPr/>
        <a:lstStyle/>
        <a:p>
          <a:r>
            <a:rPr lang="en-US" sz="1200" dirty="0"/>
            <a:t>Value of Agro produce handled Rs. 27.15 </a:t>
          </a:r>
          <a:r>
            <a:rPr lang="en-US" sz="1200" dirty="0" err="1"/>
            <a:t>crore</a:t>
          </a:r>
          <a:endParaRPr lang="en-US" sz="1200" dirty="0"/>
        </a:p>
      </dgm:t>
    </dgm:pt>
    <dgm:pt modelId="{066EA5A7-3A3B-48F2-936E-A5F84C199380}" type="parTrans" cxnId="{25A19D28-E09D-4BD9-8202-6D33EC87F720}">
      <dgm:prSet/>
      <dgm:spPr/>
      <dgm:t>
        <a:bodyPr/>
        <a:lstStyle/>
        <a:p>
          <a:endParaRPr lang="en-US" sz="1200"/>
        </a:p>
      </dgm:t>
    </dgm:pt>
    <dgm:pt modelId="{FA554197-1E58-4C6F-8F64-AD9031FF76E8}" type="sibTrans" cxnId="{25A19D28-E09D-4BD9-8202-6D33EC87F720}">
      <dgm:prSet/>
      <dgm:spPr/>
      <dgm:t>
        <a:bodyPr/>
        <a:lstStyle/>
        <a:p>
          <a:endParaRPr lang="en-US" sz="1200"/>
        </a:p>
      </dgm:t>
    </dgm:pt>
    <dgm:pt modelId="{772E37C5-1119-42C0-8AEA-2C824DF94AFA}">
      <dgm:prSet phldrT="[Text]" custT="1"/>
      <dgm:spPr/>
      <dgm:t>
        <a:bodyPr/>
        <a:lstStyle/>
        <a:p>
          <a:r>
            <a:rPr lang="en-US" sz="1200" dirty="0"/>
            <a:t>8.30 </a:t>
          </a:r>
          <a:r>
            <a:rPr lang="en-US" sz="1200" dirty="0" err="1"/>
            <a:t>Lakh</a:t>
          </a:r>
          <a:r>
            <a:rPr lang="en-US" sz="1200" dirty="0"/>
            <a:t> </a:t>
          </a:r>
          <a:r>
            <a:rPr lang="en-US" sz="1200" dirty="0" err="1"/>
            <a:t>Litres</a:t>
          </a:r>
          <a:r>
            <a:rPr lang="en-US" sz="1200" dirty="0"/>
            <a:t>/Day of Milk Processing / Storage </a:t>
          </a:r>
        </a:p>
      </dgm:t>
    </dgm:pt>
    <dgm:pt modelId="{DD5F1C12-3D51-4BDD-A615-22035E2893E7}" type="parTrans" cxnId="{BE5F7AC8-594C-4151-8FD4-882604AACD8A}">
      <dgm:prSet/>
      <dgm:spPr/>
      <dgm:t>
        <a:bodyPr/>
        <a:lstStyle/>
        <a:p>
          <a:endParaRPr lang="en-US" sz="1200"/>
        </a:p>
      </dgm:t>
    </dgm:pt>
    <dgm:pt modelId="{721E428F-FE5D-46EA-A52D-430E44C51478}" type="sibTrans" cxnId="{BE5F7AC8-594C-4151-8FD4-882604AACD8A}">
      <dgm:prSet/>
      <dgm:spPr/>
      <dgm:t>
        <a:bodyPr/>
        <a:lstStyle/>
        <a:p>
          <a:endParaRPr lang="en-US" sz="1200"/>
        </a:p>
      </dgm:t>
    </dgm:pt>
    <dgm:pt modelId="{5AD8E999-620E-43A0-8B90-15BD0C6AA42D}">
      <dgm:prSet phldrT="[Text]" custT="1"/>
      <dgm:spPr>
        <a:ln>
          <a:solidFill>
            <a:schemeClr val="accent1"/>
          </a:solidFill>
        </a:ln>
      </dgm:spPr>
      <dgm:t>
        <a:bodyPr/>
        <a:lstStyle/>
        <a:p>
          <a:r>
            <a:rPr lang="en-US" sz="1200" dirty="0"/>
            <a:t>18.20 MT/hour of Individual  Quick Freezing capacity</a:t>
          </a:r>
        </a:p>
      </dgm:t>
    </dgm:pt>
    <dgm:pt modelId="{BA6D5E61-35DE-41D6-8236-7CAA0522D4A6}" type="parTrans" cxnId="{88275104-8206-4162-90D7-C24393C5606C}">
      <dgm:prSet/>
      <dgm:spPr/>
      <dgm:t>
        <a:bodyPr/>
        <a:lstStyle/>
        <a:p>
          <a:endParaRPr lang="en-US" sz="1200"/>
        </a:p>
      </dgm:t>
    </dgm:pt>
    <dgm:pt modelId="{13303A3C-D105-47E5-BF36-CE1B9265350D}" type="sibTrans" cxnId="{88275104-8206-4162-90D7-C24393C5606C}">
      <dgm:prSet/>
      <dgm:spPr/>
      <dgm:t>
        <a:bodyPr/>
        <a:lstStyle/>
        <a:p>
          <a:endParaRPr lang="en-US" sz="1200"/>
        </a:p>
      </dgm:t>
    </dgm:pt>
    <dgm:pt modelId="{6DE9C691-B29D-4EF7-83FA-CF126FCB1D3E}">
      <dgm:prSet phldrT="[Text]" custT="1"/>
      <dgm:spPr/>
      <dgm:t>
        <a:bodyPr/>
        <a:lstStyle/>
        <a:p>
          <a:r>
            <a:rPr lang="en-US" sz="1200" dirty="0"/>
            <a:t>Handling capacity of  10.86 Agro-Produce</a:t>
          </a:r>
        </a:p>
      </dgm:t>
    </dgm:pt>
    <dgm:pt modelId="{34C934F1-99A0-4485-9483-76CCDA501193}" type="parTrans" cxnId="{EEE7DF58-5C13-4488-9B9B-A44281E7729B}">
      <dgm:prSet/>
      <dgm:spPr/>
      <dgm:t>
        <a:bodyPr/>
        <a:lstStyle/>
        <a:p>
          <a:endParaRPr lang="en-US" sz="1200"/>
        </a:p>
      </dgm:t>
    </dgm:pt>
    <dgm:pt modelId="{FC4BE8D9-0550-4D5B-A4D5-C3F91BB72317}" type="sibTrans" cxnId="{EEE7DF58-5C13-4488-9B9B-A44281E7729B}">
      <dgm:prSet/>
      <dgm:spPr/>
      <dgm:t>
        <a:bodyPr/>
        <a:lstStyle/>
        <a:p>
          <a:endParaRPr lang="en-US" sz="1200"/>
        </a:p>
      </dgm:t>
    </dgm:pt>
    <dgm:pt modelId="{0E1AE6E7-FD7C-406E-AAB3-1365E522D87C}">
      <dgm:prSet phldrT="[Text]" custT="1"/>
      <dgm:spPr/>
      <dgm:t>
        <a:bodyPr/>
        <a:lstStyle/>
        <a:p>
          <a:r>
            <a:rPr lang="en-US" sz="1200" dirty="0"/>
            <a:t>161  Reefer  Vans</a:t>
          </a:r>
        </a:p>
      </dgm:t>
    </dgm:pt>
    <dgm:pt modelId="{33CB8E91-C85C-469E-89FB-A56A8471700C}" type="parTrans" cxnId="{390523EE-CB0C-4AC1-BAF8-E40A31350A0C}">
      <dgm:prSet/>
      <dgm:spPr/>
      <dgm:t>
        <a:bodyPr/>
        <a:lstStyle/>
        <a:p>
          <a:endParaRPr lang="en-US" sz="1200"/>
        </a:p>
      </dgm:t>
    </dgm:pt>
    <dgm:pt modelId="{45363A2E-D3A8-4C8B-AD39-2306E64B63AF}" type="sibTrans" cxnId="{390523EE-CB0C-4AC1-BAF8-E40A31350A0C}">
      <dgm:prSet/>
      <dgm:spPr/>
      <dgm:t>
        <a:bodyPr/>
        <a:lstStyle/>
        <a:p>
          <a:endParaRPr lang="en-US" sz="1200"/>
        </a:p>
      </dgm:t>
    </dgm:pt>
    <dgm:pt modelId="{389027EA-67FA-4460-ABEC-0F1B435F5332}">
      <dgm:prSet phldrT="[Text]" phldr="1" custT="1"/>
      <dgm:spPr/>
      <dgm:t>
        <a:bodyPr/>
        <a:lstStyle/>
        <a:p>
          <a:endParaRPr lang="en-US" sz="1200" i="0" dirty="0"/>
        </a:p>
      </dgm:t>
    </dgm:pt>
    <dgm:pt modelId="{349B2521-F7EE-4584-A45E-89CD4636B988}" type="sibTrans" cxnId="{7871DD5E-265E-4A89-A937-FE59924DF831}">
      <dgm:prSet/>
      <dgm:spPr/>
      <dgm:t>
        <a:bodyPr/>
        <a:lstStyle/>
        <a:p>
          <a:endParaRPr lang="en-US" sz="1200"/>
        </a:p>
      </dgm:t>
    </dgm:pt>
    <dgm:pt modelId="{EA803733-27A6-4222-B8A1-9CD044114056}" type="parTrans" cxnId="{7871DD5E-265E-4A89-A937-FE59924DF831}">
      <dgm:prSet/>
      <dgm:spPr/>
      <dgm:t>
        <a:bodyPr/>
        <a:lstStyle/>
        <a:p>
          <a:endParaRPr lang="en-US" sz="1200"/>
        </a:p>
      </dgm:t>
    </dgm:pt>
    <dgm:pt modelId="{C058F5E2-3F2F-4AD3-9D75-5151D9CC66E8}" type="pres">
      <dgm:prSet presAssocID="{F1418406-1EB8-4C37-80E1-B44E7E7DDC84}" presName="composite" presStyleCnt="0">
        <dgm:presLayoutVars>
          <dgm:chMax val="1"/>
          <dgm:dir/>
          <dgm:resizeHandles val="exact"/>
        </dgm:presLayoutVars>
      </dgm:prSet>
      <dgm:spPr/>
    </dgm:pt>
    <dgm:pt modelId="{38C33FFC-EF4D-4645-A8BB-D802DC69CFA8}" type="pres">
      <dgm:prSet presAssocID="{F1418406-1EB8-4C37-80E1-B44E7E7DDC84}" presName="radial" presStyleCnt="0">
        <dgm:presLayoutVars>
          <dgm:animLvl val="ctr"/>
        </dgm:presLayoutVars>
      </dgm:prSet>
      <dgm:spPr/>
    </dgm:pt>
    <dgm:pt modelId="{99D4EF9E-31E2-4368-A971-4738170B1BBB}" type="pres">
      <dgm:prSet presAssocID="{389027EA-67FA-4460-ABEC-0F1B435F5332}" presName="centerShape" presStyleLbl="vennNode1" presStyleIdx="0" presStyleCnt="7" custScaleX="93888" custScaleY="90827" custLinFactNeighborX="5233" custLinFactNeighborY="-28812"/>
      <dgm:spPr/>
    </dgm:pt>
    <dgm:pt modelId="{21E5AF27-B1A6-4A60-BAB4-31BB0688E12D}" type="pres">
      <dgm:prSet presAssocID="{154A8984-0C75-4FED-A20E-0654F68326D0}" presName="node" presStyleLbl="vennNode1" presStyleIdx="1" presStyleCnt="7" custScaleX="105584" custScaleY="110179" custRadScaleRad="147679" custRadScaleInc="-87071">
        <dgm:presLayoutVars>
          <dgm:bulletEnabled val="1"/>
        </dgm:presLayoutVars>
      </dgm:prSet>
      <dgm:spPr/>
    </dgm:pt>
    <dgm:pt modelId="{F77B6ADD-8484-45BB-BA27-882EEDC0E0A3}" type="pres">
      <dgm:prSet presAssocID="{0825585B-994B-4DFD-AEAB-60535E4ED3E8}" presName="node" presStyleLbl="vennNode1" presStyleIdx="2" presStyleCnt="7" custScaleX="107653" custScaleY="121375" custRadScaleRad="161520" custRadScaleInc="-9470">
        <dgm:presLayoutVars>
          <dgm:bulletEnabled val="1"/>
        </dgm:presLayoutVars>
      </dgm:prSet>
      <dgm:spPr/>
    </dgm:pt>
    <dgm:pt modelId="{9AFC943B-76C6-4BCD-BD42-8AE890646B9A}" type="pres">
      <dgm:prSet presAssocID="{6DE9C691-B29D-4EF7-83FA-CF126FCB1D3E}" presName="node" presStyleLbl="vennNode1" presStyleIdx="3" presStyleCnt="7" custScaleX="118505" custScaleY="118505" custRadScaleRad="129125" custRadScaleInc="-46311">
        <dgm:presLayoutVars>
          <dgm:bulletEnabled val="1"/>
        </dgm:presLayoutVars>
      </dgm:prSet>
      <dgm:spPr/>
    </dgm:pt>
    <dgm:pt modelId="{274427C0-3967-4BBE-AD2D-C7C002CE82C6}" type="pres">
      <dgm:prSet presAssocID="{0E1AE6E7-FD7C-406E-AAB3-1365E522D87C}" presName="node" presStyleLbl="vennNode1" presStyleIdx="4" presStyleCnt="7" custScaleX="118626" custScaleY="118626" custRadScaleRad="90924" custRadScaleInc="-70042">
        <dgm:presLayoutVars>
          <dgm:bulletEnabled val="1"/>
        </dgm:presLayoutVars>
      </dgm:prSet>
      <dgm:spPr/>
    </dgm:pt>
    <dgm:pt modelId="{5C034F5E-33DF-4215-806D-C18B10555510}" type="pres">
      <dgm:prSet presAssocID="{772E37C5-1119-42C0-8AEA-2C824DF94AFA}" presName="node" presStyleLbl="vennNode1" presStyleIdx="5" presStyleCnt="7" custScaleX="122246" custScaleY="121198" custRadScaleRad="75430" custRadScaleInc="-55186">
        <dgm:presLayoutVars>
          <dgm:bulletEnabled val="1"/>
        </dgm:presLayoutVars>
      </dgm:prSet>
      <dgm:spPr/>
    </dgm:pt>
    <dgm:pt modelId="{E6E2BD2E-CCF3-4E18-80FB-01511825D5FC}" type="pres">
      <dgm:prSet presAssocID="{5AD8E999-620E-43A0-8B90-15BD0C6AA42D}" presName="node" presStyleLbl="vennNode1" presStyleIdx="6" presStyleCnt="7" custScaleX="120097" custScaleY="122209" custRadScaleRad="105854" custRadScaleInc="-56407">
        <dgm:presLayoutVars>
          <dgm:bulletEnabled val="1"/>
        </dgm:presLayoutVars>
      </dgm:prSet>
      <dgm:spPr/>
    </dgm:pt>
  </dgm:ptLst>
  <dgm:cxnLst>
    <dgm:cxn modelId="{88275104-8206-4162-90D7-C24393C5606C}" srcId="{389027EA-67FA-4460-ABEC-0F1B435F5332}" destId="{5AD8E999-620E-43A0-8B90-15BD0C6AA42D}" srcOrd="5" destOrd="0" parTransId="{BA6D5E61-35DE-41D6-8236-7CAA0522D4A6}" sibTransId="{13303A3C-D105-47E5-BF36-CE1B9265350D}"/>
    <dgm:cxn modelId="{25A19D28-E09D-4BD9-8202-6D33EC87F720}" srcId="{389027EA-67FA-4460-ABEC-0F1B435F5332}" destId="{0825585B-994B-4DFD-AEAB-60535E4ED3E8}" srcOrd="1" destOrd="0" parTransId="{066EA5A7-3A3B-48F2-936E-A5F84C199380}" sibTransId="{FA554197-1E58-4C6F-8F64-AD9031FF76E8}"/>
    <dgm:cxn modelId="{8A1C785E-FD33-4C66-9716-4DE5C4E0BACB}" type="presOf" srcId="{6DE9C691-B29D-4EF7-83FA-CF126FCB1D3E}" destId="{9AFC943B-76C6-4BCD-BD42-8AE890646B9A}" srcOrd="0" destOrd="0" presId="urn:microsoft.com/office/officeart/2005/8/layout/radial3"/>
    <dgm:cxn modelId="{7871DD5E-265E-4A89-A937-FE59924DF831}" srcId="{F1418406-1EB8-4C37-80E1-B44E7E7DDC84}" destId="{389027EA-67FA-4460-ABEC-0F1B435F5332}" srcOrd="0" destOrd="0" parTransId="{EA803733-27A6-4222-B8A1-9CD044114056}" sibTransId="{349B2521-F7EE-4584-A45E-89CD4636B988}"/>
    <dgm:cxn modelId="{54EA7E42-5DA2-4291-95BB-1A05C36C623C}" type="presOf" srcId="{154A8984-0C75-4FED-A20E-0654F68326D0}" destId="{21E5AF27-B1A6-4A60-BAB4-31BB0688E12D}" srcOrd="0" destOrd="0" presId="urn:microsoft.com/office/officeart/2005/8/layout/radial3"/>
    <dgm:cxn modelId="{0C63A173-EFEB-44B6-9EB4-B8C575D615E1}" type="presOf" srcId="{0E1AE6E7-FD7C-406E-AAB3-1365E522D87C}" destId="{274427C0-3967-4BBE-AD2D-C7C002CE82C6}" srcOrd="0" destOrd="0" presId="urn:microsoft.com/office/officeart/2005/8/layout/radial3"/>
    <dgm:cxn modelId="{EEE7DF58-5C13-4488-9B9B-A44281E7729B}" srcId="{389027EA-67FA-4460-ABEC-0F1B435F5332}" destId="{6DE9C691-B29D-4EF7-83FA-CF126FCB1D3E}" srcOrd="2" destOrd="0" parTransId="{34C934F1-99A0-4485-9483-76CCDA501193}" sibTransId="{FC4BE8D9-0550-4D5B-A4D5-C3F91BB72317}"/>
    <dgm:cxn modelId="{768440AA-CC76-4C3C-94F7-75D16D0A6A15}" type="presOf" srcId="{772E37C5-1119-42C0-8AEA-2C824DF94AFA}" destId="{5C034F5E-33DF-4215-806D-C18B10555510}" srcOrd="0" destOrd="0" presId="urn:microsoft.com/office/officeart/2005/8/layout/radial3"/>
    <dgm:cxn modelId="{15FA87AC-8E7C-4DB7-AA22-02153B9145E1}" type="presOf" srcId="{389027EA-67FA-4460-ABEC-0F1B435F5332}" destId="{99D4EF9E-31E2-4368-A971-4738170B1BBB}" srcOrd="0" destOrd="0" presId="urn:microsoft.com/office/officeart/2005/8/layout/radial3"/>
    <dgm:cxn modelId="{BE5F7AC8-594C-4151-8FD4-882604AACD8A}" srcId="{389027EA-67FA-4460-ABEC-0F1B435F5332}" destId="{772E37C5-1119-42C0-8AEA-2C824DF94AFA}" srcOrd="4" destOrd="0" parTransId="{DD5F1C12-3D51-4BDD-A615-22035E2893E7}" sibTransId="{721E428F-FE5D-46EA-A52D-430E44C51478}"/>
    <dgm:cxn modelId="{200585CE-91B7-4F76-9BA8-51A823760C11}" srcId="{389027EA-67FA-4460-ABEC-0F1B435F5332}" destId="{154A8984-0C75-4FED-A20E-0654F68326D0}" srcOrd="0" destOrd="0" parTransId="{FF627777-5235-439E-B368-5B0B8744D186}" sibTransId="{88831D0B-48B2-4293-AC38-1BD8CBF8A59B}"/>
    <dgm:cxn modelId="{9367E0D2-6FFC-47C5-9400-57BD96A07C95}" type="presOf" srcId="{0825585B-994B-4DFD-AEAB-60535E4ED3E8}" destId="{F77B6ADD-8484-45BB-BA27-882EEDC0E0A3}" srcOrd="0" destOrd="0" presId="urn:microsoft.com/office/officeart/2005/8/layout/radial3"/>
    <dgm:cxn modelId="{78A170E0-5F9A-4A03-AE1C-D84DF81F8501}" type="presOf" srcId="{F1418406-1EB8-4C37-80E1-B44E7E7DDC84}" destId="{C058F5E2-3F2F-4AD3-9D75-5151D9CC66E8}" srcOrd="0" destOrd="0" presId="urn:microsoft.com/office/officeart/2005/8/layout/radial3"/>
    <dgm:cxn modelId="{6D00D1E3-9755-4535-B271-5429036C3A9F}" type="presOf" srcId="{5AD8E999-620E-43A0-8B90-15BD0C6AA42D}" destId="{E6E2BD2E-CCF3-4E18-80FB-01511825D5FC}" srcOrd="0" destOrd="0" presId="urn:microsoft.com/office/officeart/2005/8/layout/radial3"/>
    <dgm:cxn modelId="{390523EE-CB0C-4AC1-BAF8-E40A31350A0C}" srcId="{389027EA-67FA-4460-ABEC-0F1B435F5332}" destId="{0E1AE6E7-FD7C-406E-AAB3-1365E522D87C}" srcOrd="3" destOrd="0" parTransId="{33CB8E91-C85C-469E-89FB-A56A8471700C}" sibTransId="{45363A2E-D3A8-4C8B-AD39-2306E64B63AF}"/>
    <dgm:cxn modelId="{1BA8D27E-9E40-4335-84D5-BFA482966315}" type="presParOf" srcId="{C058F5E2-3F2F-4AD3-9D75-5151D9CC66E8}" destId="{38C33FFC-EF4D-4645-A8BB-D802DC69CFA8}" srcOrd="0" destOrd="0" presId="urn:microsoft.com/office/officeart/2005/8/layout/radial3"/>
    <dgm:cxn modelId="{370EE231-DDF7-4E27-A3A3-0B9D401F7CAC}" type="presParOf" srcId="{38C33FFC-EF4D-4645-A8BB-D802DC69CFA8}" destId="{99D4EF9E-31E2-4368-A971-4738170B1BBB}" srcOrd="0" destOrd="0" presId="urn:microsoft.com/office/officeart/2005/8/layout/radial3"/>
    <dgm:cxn modelId="{D3941EE5-F6DC-45F3-9E67-B3BF2925A0E4}" type="presParOf" srcId="{38C33FFC-EF4D-4645-A8BB-D802DC69CFA8}" destId="{21E5AF27-B1A6-4A60-BAB4-31BB0688E12D}" srcOrd="1" destOrd="0" presId="urn:microsoft.com/office/officeart/2005/8/layout/radial3"/>
    <dgm:cxn modelId="{1A74343F-376D-4F03-843A-21B131EA5ACB}" type="presParOf" srcId="{38C33FFC-EF4D-4645-A8BB-D802DC69CFA8}" destId="{F77B6ADD-8484-45BB-BA27-882EEDC0E0A3}" srcOrd="2" destOrd="0" presId="urn:microsoft.com/office/officeart/2005/8/layout/radial3"/>
    <dgm:cxn modelId="{06AA9E8B-F7EA-4B85-B50B-1D2855B31DCF}" type="presParOf" srcId="{38C33FFC-EF4D-4645-A8BB-D802DC69CFA8}" destId="{9AFC943B-76C6-4BCD-BD42-8AE890646B9A}" srcOrd="3" destOrd="0" presId="urn:microsoft.com/office/officeart/2005/8/layout/radial3"/>
    <dgm:cxn modelId="{FADD6C9A-C466-4525-B8A3-FE21955E67F4}" type="presParOf" srcId="{38C33FFC-EF4D-4645-A8BB-D802DC69CFA8}" destId="{274427C0-3967-4BBE-AD2D-C7C002CE82C6}" srcOrd="4" destOrd="0" presId="urn:microsoft.com/office/officeart/2005/8/layout/radial3"/>
    <dgm:cxn modelId="{FF504049-6F73-4946-96BD-3BD0F38E4B01}" type="presParOf" srcId="{38C33FFC-EF4D-4645-A8BB-D802DC69CFA8}" destId="{5C034F5E-33DF-4215-806D-C18B10555510}" srcOrd="5" destOrd="0" presId="urn:microsoft.com/office/officeart/2005/8/layout/radial3"/>
    <dgm:cxn modelId="{FFE2054C-17A0-4C33-9FCD-096B74C551AF}" type="presParOf" srcId="{38C33FFC-EF4D-4645-A8BB-D802DC69CFA8}" destId="{E6E2BD2E-CCF3-4E18-80FB-01511825D5FC}" srcOrd="6" destOrd="0" presId="urn:microsoft.com/office/officeart/2005/8/layout/radial3"/>
  </dgm:cxnLst>
  <dgm:bg>
    <a:solidFill>
      <a:schemeClr val="accent6">
        <a:lumMod val="60000"/>
        <a:lumOff val="40000"/>
      </a:schemeClr>
    </a:solidFill>
  </dgm:bg>
  <dgm:whole>
    <a:ln w="57150">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D4EF9E-31E2-4368-A971-4738170B1BBB}">
      <dsp:nvSpPr>
        <dsp:cNvPr id="0" name=""/>
        <dsp:cNvSpPr/>
      </dsp:nvSpPr>
      <dsp:spPr>
        <a:xfrm>
          <a:off x="2729523" y="179214"/>
          <a:ext cx="2738183" cy="264891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endParaRPr lang="en-US" sz="1200" i="0" kern="1200" dirty="0"/>
        </a:p>
      </dsp:txBody>
      <dsp:txXfrm>
        <a:off x="3130521" y="567138"/>
        <a:ext cx="1936187" cy="1873063"/>
      </dsp:txXfrm>
    </dsp:sp>
    <dsp:sp modelId="{21E5AF27-B1A6-4A60-BAB4-31BB0688E12D}">
      <dsp:nvSpPr>
        <dsp:cNvPr id="0" name=""/>
        <dsp:cNvSpPr/>
      </dsp:nvSpPr>
      <dsp:spPr>
        <a:xfrm>
          <a:off x="912492" y="77333"/>
          <a:ext cx="1539644" cy="1606649"/>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1.77 </a:t>
          </a:r>
          <a:r>
            <a:rPr lang="en-US" sz="1200" kern="1200" dirty="0" err="1"/>
            <a:t>Lakh</a:t>
          </a:r>
          <a:r>
            <a:rPr lang="en-US" sz="1200" kern="1200" dirty="0"/>
            <a:t> MT of Capacity addition for Cold  Storage/Controlled  Atmosphere/Deep Freezer</a:t>
          </a:r>
        </a:p>
      </dsp:txBody>
      <dsp:txXfrm>
        <a:off x="1137968" y="312621"/>
        <a:ext cx="1088692" cy="1136073"/>
      </dsp:txXfrm>
    </dsp:sp>
    <dsp:sp modelId="{F77B6ADD-8484-45BB-BA27-882EEDC0E0A3}">
      <dsp:nvSpPr>
        <dsp:cNvPr id="0" name=""/>
        <dsp:cNvSpPr/>
      </dsp:nvSpPr>
      <dsp:spPr>
        <a:xfrm>
          <a:off x="5606722" y="0"/>
          <a:ext cx="1569815" cy="1769912"/>
        </a:xfrm>
        <a:prstGeom prst="ellipse">
          <a:avLst/>
        </a:prstGeom>
        <a:solidFill>
          <a:schemeClr val="accent1">
            <a:alpha val="50000"/>
            <a:hueOff val="0"/>
            <a:satOff val="0"/>
            <a:lumOff val="0"/>
            <a:alphaOff val="0"/>
          </a:schemeClr>
        </a:solidFill>
        <a:ln w="12700" cap="flat" cmpd="sng" algn="ctr">
          <a:solidFill>
            <a:schemeClr val="accent1">
              <a:lumMod val="40000"/>
              <a:lumOff val="6000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Value of Agro produce handled Rs. 27.15 </a:t>
          </a:r>
          <a:r>
            <a:rPr lang="en-US" sz="1200" kern="1200" dirty="0" err="1"/>
            <a:t>crore</a:t>
          </a:r>
          <a:endParaRPr lang="en-US" sz="1200" kern="1200" dirty="0"/>
        </a:p>
      </dsp:txBody>
      <dsp:txXfrm>
        <a:off x="5836616" y="259198"/>
        <a:ext cx="1110027" cy="1251516"/>
      </dsp:txXfrm>
    </dsp:sp>
    <dsp:sp modelId="{9AFC943B-76C6-4BCD-BD42-8AE890646B9A}">
      <dsp:nvSpPr>
        <dsp:cNvPr id="0" name=""/>
        <dsp:cNvSpPr/>
      </dsp:nvSpPr>
      <dsp:spPr>
        <a:xfrm>
          <a:off x="5486410" y="1828792"/>
          <a:ext cx="1728061" cy="172806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Handling capacity of  10.86 Agro-Produce</a:t>
          </a:r>
        </a:p>
      </dsp:txBody>
      <dsp:txXfrm>
        <a:off x="5739479" y="2081861"/>
        <a:ext cx="1221923" cy="1221923"/>
      </dsp:txXfrm>
    </dsp:sp>
    <dsp:sp modelId="{274427C0-3967-4BBE-AD2D-C7C002CE82C6}">
      <dsp:nvSpPr>
        <dsp:cNvPr id="0" name=""/>
        <dsp:cNvSpPr/>
      </dsp:nvSpPr>
      <dsp:spPr>
        <a:xfrm>
          <a:off x="4191006" y="3016016"/>
          <a:ext cx="1729825" cy="1729825"/>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161  Reefer  Vans</a:t>
          </a:r>
        </a:p>
      </dsp:txBody>
      <dsp:txXfrm>
        <a:off x="4444333" y="3269343"/>
        <a:ext cx="1223171" cy="1223171"/>
      </dsp:txXfrm>
    </dsp:sp>
    <dsp:sp modelId="{5C034F5E-33DF-4215-806D-C18B10555510}">
      <dsp:nvSpPr>
        <dsp:cNvPr id="0" name=""/>
        <dsp:cNvSpPr/>
      </dsp:nvSpPr>
      <dsp:spPr>
        <a:xfrm>
          <a:off x="2360623" y="2992178"/>
          <a:ext cx="1782613" cy="176733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8.30 </a:t>
          </a:r>
          <a:r>
            <a:rPr lang="en-US" sz="1200" kern="1200" dirty="0" err="1"/>
            <a:t>Lakh</a:t>
          </a:r>
          <a:r>
            <a:rPr lang="en-US" sz="1200" kern="1200" dirty="0"/>
            <a:t> </a:t>
          </a:r>
          <a:r>
            <a:rPr lang="en-US" sz="1200" kern="1200" dirty="0" err="1"/>
            <a:t>Litres</a:t>
          </a:r>
          <a:r>
            <a:rPr lang="en-US" sz="1200" kern="1200" dirty="0"/>
            <a:t>/Day of Milk Processing / Storage </a:t>
          </a:r>
        </a:p>
      </dsp:txBody>
      <dsp:txXfrm>
        <a:off x="2621681" y="3250998"/>
        <a:ext cx="1260497" cy="1249691"/>
      </dsp:txXfrm>
    </dsp:sp>
    <dsp:sp modelId="{E6E2BD2E-CCF3-4E18-80FB-01511825D5FC}">
      <dsp:nvSpPr>
        <dsp:cNvPr id="0" name=""/>
        <dsp:cNvSpPr/>
      </dsp:nvSpPr>
      <dsp:spPr>
        <a:xfrm>
          <a:off x="1018269" y="1841857"/>
          <a:ext cx="1751276" cy="1782073"/>
        </a:xfrm>
        <a:prstGeom prst="ellipse">
          <a:avLst/>
        </a:prstGeom>
        <a:solidFill>
          <a:schemeClr val="accent1">
            <a:alpha val="50000"/>
            <a:hueOff val="0"/>
            <a:satOff val="0"/>
            <a:lumOff val="0"/>
            <a:alphaOff val="0"/>
          </a:schemeClr>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18.20 MT/hour of Individual  Quick Freezing capacity</a:t>
          </a:r>
        </a:p>
      </dsp:txBody>
      <dsp:txXfrm>
        <a:off x="1274737" y="2102836"/>
        <a:ext cx="1238340" cy="1260115"/>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097ACDDF-A67D-4302-8B01-F4C4A231685D}" type="datetimeFigureOut">
              <a:rPr lang="en-US" smtClean="0"/>
              <a:pPr/>
              <a:t>5/9/2018</a:t>
            </a:fld>
            <a:endParaRPr lang="en-US"/>
          </a:p>
        </p:txBody>
      </p:sp>
      <p:sp>
        <p:nvSpPr>
          <p:cNvPr id="4" name="Footer Placeholder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ADF95AFF-8F78-4B51-8D64-4A908F84C045}" type="slidenum">
              <a:rPr lang="en-US" smtClean="0"/>
              <a:pPr/>
              <a:t>‹#›</a:t>
            </a:fld>
            <a:endParaRPr lang="en-US"/>
          </a:p>
        </p:txBody>
      </p:sp>
    </p:spTree>
    <p:extLst>
      <p:ext uri="{BB962C8B-B14F-4D97-AF65-F5344CB8AC3E}">
        <p14:creationId xmlns:p14="http://schemas.microsoft.com/office/powerpoint/2010/main" val="50300579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E291D579-1F8F-477E-8F41-5369F4AAA89E}" type="datetimeFigureOut">
              <a:rPr lang="en-US" smtClean="0"/>
              <a:pPr/>
              <a:t>5/9/2018</a:t>
            </a:fld>
            <a:endParaRPr lang="en-US"/>
          </a:p>
        </p:txBody>
      </p:sp>
      <p:sp>
        <p:nvSpPr>
          <p:cNvPr id="4" name="Slide Image Placeholder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3DC42F20-41B1-4CF6-B7B7-7559C159C82E}" type="slidenum">
              <a:rPr lang="en-US" smtClean="0"/>
              <a:pPr/>
              <a:t>‹#›</a:t>
            </a:fld>
            <a:endParaRPr lang="en-US"/>
          </a:p>
        </p:txBody>
      </p:sp>
    </p:spTree>
    <p:extLst>
      <p:ext uri="{BB962C8B-B14F-4D97-AF65-F5344CB8AC3E}">
        <p14:creationId xmlns:p14="http://schemas.microsoft.com/office/powerpoint/2010/main" val="2331911724"/>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3DC42F20-41B1-4CF6-B7B7-7559C159C82E}" type="slidenum">
              <a:rPr lang="en-US" smtClean="0"/>
              <a:pPr/>
              <a:t>1</a:t>
            </a:fld>
            <a:endParaRPr lang="en-US"/>
          </a:p>
        </p:txBody>
      </p:sp>
    </p:spTree>
    <p:extLst>
      <p:ext uri="{BB962C8B-B14F-4D97-AF65-F5344CB8AC3E}">
        <p14:creationId xmlns:p14="http://schemas.microsoft.com/office/powerpoint/2010/main" val="195296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3DC42F20-41B1-4CF6-B7B7-7559C159C82E}" type="slidenum">
              <a:rPr lang="en-US" smtClean="0"/>
              <a:pPr/>
              <a:t>3</a:t>
            </a:fld>
            <a:endParaRPr lang="en-US"/>
          </a:p>
        </p:txBody>
      </p:sp>
    </p:spTree>
    <p:extLst>
      <p:ext uri="{BB962C8B-B14F-4D97-AF65-F5344CB8AC3E}">
        <p14:creationId xmlns:p14="http://schemas.microsoft.com/office/powerpoint/2010/main" val="4065442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Slide Number Placeholder 4"/>
          <p:cNvSpPr>
            <a:spLocks noGrp="1"/>
          </p:cNvSpPr>
          <p:nvPr>
            <p:ph type="sldNum" sz="quarter" idx="11"/>
          </p:nvPr>
        </p:nvSpPr>
        <p:spPr/>
        <p:txBody>
          <a:bodyPr/>
          <a:lstStyle/>
          <a:p>
            <a:fld id="{3DC42F20-41B1-4CF6-B7B7-7559C159C82E}" type="slidenum">
              <a:rPr lang="en-US" smtClean="0"/>
              <a:pPr/>
              <a:t>4</a:t>
            </a:fld>
            <a:endParaRPr lang="en-US"/>
          </a:p>
        </p:txBody>
      </p:sp>
    </p:spTree>
    <p:extLst>
      <p:ext uri="{BB962C8B-B14F-4D97-AF65-F5344CB8AC3E}">
        <p14:creationId xmlns:p14="http://schemas.microsoft.com/office/powerpoint/2010/main" val="1617768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ln/>
        </p:spPr>
      </p:sp>
      <p:sp>
        <p:nvSpPr>
          <p:cNvPr id="100355" name="Rectangle 3"/>
          <p:cNvSpPr>
            <a:spLocks noGrp="1" noChangeArrowheads="1"/>
          </p:cNvSpPr>
          <p:nvPr>
            <p:ph type="body" idx="1"/>
          </p:nvPr>
        </p:nvSpPr>
        <p:spPr>
          <a:noFill/>
          <a:ln/>
        </p:spPr>
        <p:txBody>
          <a:bodyPr/>
          <a:lstStyle/>
          <a:p>
            <a:pPr eaLnBrk="1" hangingPunct="1">
              <a:spcBef>
                <a:spcPct val="0"/>
              </a:spcBef>
            </a:pPr>
            <a:endParaRPr lang="en-US"/>
          </a:p>
        </p:txBody>
      </p:sp>
    </p:spTree>
    <p:extLst>
      <p:ext uri="{BB962C8B-B14F-4D97-AF65-F5344CB8AC3E}">
        <p14:creationId xmlns:p14="http://schemas.microsoft.com/office/powerpoint/2010/main" val="15362493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D1202B56-2281-471A-8147-2E7A0D60ABDA}" type="datetime1">
              <a:rPr lang="en-US" smtClean="0"/>
              <a:pPr/>
              <a:t>5/9/2018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A51F7-9BA2-48D3-A9DC-D5DA1EAE6853}" type="slidenum">
              <a:rPr lang="en-US" smtClean="0"/>
              <a:pPr/>
              <a:t>‹#›</a:t>
            </a:fld>
            <a:endParaRPr lang="en-US"/>
          </a:p>
        </p:txBody>
      </p:sp>
    </p:spTree>
    <p:extLst>
      <p:ext uri="{BB962C8B-B14F-4D97-AF65-F5344CB8AC3E}">
        <p14:creationId xmlns:p14="http://schemas.microsoft.com/office/powerpoint/2010/main" val="816407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536A5B4-87A7-4069-A70D-AA697AEB2ED6}" type="datetime1">
              <a:rPr lang="en-US" smtClean="0"/>
              <a:pPr/>
              <a:t>5/9/2018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A51F7-9BA2-48D3-A9DC-D5DA1EAE6853}" type="slidenum">
              <a:rPr lang="en-US" smtClean="0"/>
              <a:pPr/>
              <a:t>‹#›</a:t>
            </a:fld>
            <a:endParaRPr lang="en-US"/>
          </a:p>
        </p:txBody>
      </p:sp>
    </p:spTree>
    <p:extLst>
      <p:ext uri="{BB962C8B-B14F-4D97-AF65-F5344CB8AC3E}">
        <p14:creationId xmlns:p14="http://schemas.microsoft.com/office/powerpoint/2010/main" val="2643898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118CB7-7F0E-40A2-8568-981EC8F94C78}" type="datetime1">
              <a:rPr lang="en-US" smtClean="0"/>
              <a:pPr/>
              <a:t>5/9/2018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A51F7-9BA2-48D3-A9DC-D5DA1EAE6853}" type="slidenum">
              <a:rPr lang="en-US" smtClean="0"/>
              <a:pPr/>
              <a:t>‹#›</a:t>
            </a:fld>
            <a:endParaRPr lang="en-US"/>
          </a:p>
        </p:txBody>
      </p:sp>
    </p:spTree>
    <p:extLst>
      <p:ext uri="{BB962C8B-B14F-4D97-AF65-F5344CB8AC3E}">
        <p14:creationId xmlns:p14="http://schemas.microsoft.com/office/powerpoint/2010/main" val="130787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FA39C87-45AD-45F0-BBF6-DD282ACE87ED}" type="datetime1">
              <a:rPr lang="en-US" smtClean="0"/>
              <a:pPr/>
              <a:t>5/9/2018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A51F7-9BA2-48D3-A9DC-D5DA1EAE6853}" type="slidenum">
              <a:rPr lang="en-US" smtClean="0"/>
              <a:pPr/>
              <a:t>‹#›</a:t>
            </a:fld>
            <a:endParaRPr lang="en-US"/>
          </a:p>
        </p:txBody>
      </p:sp>
    </p:spTree>
    <p:extLst>
      <p:ext uri="{BB962C8B-B14F-4D97-AF65-F5344CB8AC3E}">
        <p14:creationId xmlns:p14="http://schemas.microsoft.com/office/powerpoint/2010/main" val="3254354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9FB8AED-4E51-463A-AED6-6C1E4A7B1EF5}" type="datetime1">
              <a:rPr lang="en-US" smtClean="0"/>
              <a:pPr/>
              <a:t>5/9/2018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DA51F7-9BA2-48D3-A9DC-D5DA1EAE6853}" type="slidenum">
              <a:rPr lang="en-US" smtClean="0"/>
              <a:pPr/>
              <a:t>‹#›</a:t>
            </a:fld>
            <a:endParaRPr lang="en-US"/>
          </a:p>
        </p:txBody>
      </p:sp>
    </p:spTree>
    <p:extLst>
      <p:ext uri="{BB962C8B-B14F-4D97-AF65-F5344CB8AC3E}">
        <p14:creationId xmlns:p14="http://schemas.microsoft.com/office/powerpoint/2010/main" val="1813369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BE5356B-D847-4ABE-A538-4AA07BB6173E}" type="datetime1">
              <a:rPr lang="en-US" smtClean="0"/>
              <a:pPr/>
              <a:t>5/9/2018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A51F7-9BA2-48D3-A9DC-D5DA1EAE6853}" type="slidenum">
              <a:rPr lang="en-US" smtClean="0"/>
              <a:pPr/>
              <a:t>‹#›</a:t>
            </a:fld>
            <a:endParaRPr lang="en-US"/>
          </a:p>
        </p:txBody>
      </p:sp>
    </p:spTree>
    <p:extLst>
      <p:ext uri="{BB962C8B-B14F-4D97-AF65-F5344CB8AC3E}">
        <p14:creationId xmlns:p14="http://schemas.microsoft.com/office/powerpoint/2010/main" val="1621595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16C5BC-85F2-4DC0-A6AF-9BD21F7002C0}" type="datetime1">
              <a:rPr lang="en-US" smtClean="0"/>
              <a:pPr/>
              <a:t>5/9/2018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DA51F7-9BA2-48D3-A9DC-D5DA1EAE6853}" type="slidenum">
              <a:rPr lang="en-US" smtClean="0"/>
              <a:pPr/>
              <a:t>‹#›</a:t>
            </a:fld>
            <a:endParaRPr lang="en-US"/>
          </a:p>
        </p:txBody>
      </p:sp>
    </p:spTree>
    <p:extLst>
      <p:ext uri="{BB962C8B-B14F-4D97-AF65-F5344CB8AC3E}">
        <p14:creationId xmlns:p14="http://schemas.microsoft.com/office/powerpoint/2010/main" val="1223500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99FADEB-EB0B-48F1-916E-DE44B74DA014}" type="datetime1">
              <a:rPr lang="en-US" smtClean="0"/>
              <a:pPr/>
              <a:t>5/9/2018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DA51F7-9BA2-48D3-A9DC-D5DA1EAE6853}" type="slidenum">
              <a:rPr lang="en-US" smtClean="0"/>
              <a:pPr/>
              <a:t>‹#›</a:t>
            </a:fld>
            <a:endParaRPr lang="en-US"/>
          </a:p>
        </p:txBody>
      </p:sp>
    </p:spTree>
    <p:extLst>
      <p:ext uri="{BB962C8B-B14F-4D97-AF65-F5344CB8AC3E}">
        <p14:creationId xmlns:p14="http://schemas.microsoft.com/office/powerpoint/2010/main" val="1391429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D9A748-7760-494C-98B4-E24BDBD1357D}" type="datetime1">
              <a:rPr lang="en-US" smtClean="0"/>
              <a:pPr/>
              <a:t>5/9/2018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DA51F7-9BA2-48D3-A9DC-D5DA1EAE6853}" type="slidenum">
              <a:rPr lang="en-US" smtClean="0"/>
              <a:pPr/>
              <a:t>‹#›</a:t>
            </a:fld>
            <a:endParaRPr lang="en-US"/>
          </a:p>
        </p:txBody>
      </p:sp>
    </p:spTree>
    <p:extLst>
      <p:ext uri="{BB962C8B-B14F-4D97-AF65-F5344CB8AC3E}">
        <p14:creationId xmlns:p14="http://schemas.microsoft.com/office/powerpoint/2010/main" val="1072811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01379BE0-7F50-41B0-A5CB-C032F318ABF8}" type="datetime1">
              <a:rPr lang="en-US" smtClean="0"/>
              <a:pPr/>
              <a:t>5/9/2018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A51F7-9BA2-48D3-A9DC-D5DA1EAE6853}" type="slidenum">
              <a:rPr lang="en-US" smtClean="0"/>
              <a:pPr/>
              <a:t>‹#›</a:t>
            </a:fld>
            <a:endParaRPr lang="en-US"/>
          </a:p>
        </p:txBody>
      </p:sp>
    </p:spTree>
    <p:extLst>
      <p:ext uri="{BB962C8B-B14F-4D97-AF65-F5344CB8AC3E}">
        <p14:creationId xmlns:p14="http://schemas.microsoft.com/office/powerpoint/2010/main" val="486672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F4EC5E0-3E76-44C8-A9F0-AEE630770B18}" type="datetime1">
              <a:rPr lang="en-US" smtClean="0"/>
              <a:pPr/>
              <a:t>5/9/2018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DA51F7-9BA2-48D3-A9DC-D5DA1EAE6853}" type="slidenum">
              <a:rPr lang="en-US" smtClean="0"/>
              <a:pPr/>
              <a:t>‹#›</a:t>
            </a:fld>
            <a:endParaRPr lang="en-US"/>
          </a:p>
        </p:txBody>
      </p:sp>
    </p:spTree>
    <p:extLst>
      <p:ext uri="{BB962C8B-B14F-4D97-AF65-F5344CB8AC3E}">
        <p14:creationId xmlns:p14="http://schemas.microsoft.com/office/powerpoint/2010/main" val="2903322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B8A110C-A3DC-4694-AE22-5BC00637B0CE}" type="datetime1">
              <a:rPr lang="en-US" smtClean="0"/>
              <a:pPr/>
              <a:t>5/9/2018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EDA51F7-9BA2-48D3-A9DC-D5DA1EAE6853}" type="slidenum">
              <a:rPr lang="en-US" smtClean="0"/>
              <a:pPr/>
              <a:t>‹#›</a:t>
            </a:fld>
            <a:endParaRPr lang="en-US"/>
          </a:p>
        </p:txBody>
      </p:sp>
    </p:spTree>
    <p:extLst>
      <p:ext uri="{BB962C8B-B14F-4D97-AF65-F5344CB8AC3E}">
        <p14:creationId xmlns:p14="http://schemas.microsoft.com/office/powerpoint/2010/main" val="35350509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ampada-mofpi.gov.in/linkages/Login.asp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1333500" y="1905000"/>
            <a:ext cx="6477000" cy="1446550"/>
          </a:xfrm>
          <a:prstGeom prst="rect">
            <a:avLst/>
          </a:prstGeom>
          <a:solidFill>
            <a:schemeClr val="accent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4400" b="1" i="0" u="none" strike="noStrike" cap="none" normalizeH="0" baseline="0" dirty="0">
                <a:ln>
                  <a:noFill/>
                </a:ln>
                <a:solidFill>
                  <a:srgbClr val="002060"/>
                </a:solidFill>
                <a:effectLst/>
                <a:latin typeface="+mj-lt"/>
                <a:ea typeface="Calibri" pitchFamily="34" charset="0"/>
                <a:cs typeface="Arial" pitchFamily="34" charset="0"/>
              </a:rPr>
              <a:t>Achievements of</a:t>
            </a:r>
            <a:r>
              <a:rPr kumimoji="0" lang="en-US" sz="4400" b="1" i="0" u="none" strike="noStrike" cap="none" normalizeH="0" dirty="0">
                <a:ln>
                  <a:noFill/>
                </a:ln>
                <a:solidFill>
                  <a:srgbClr val="002060"/>
                </a:solidFill>
                <a:effectLst/>
                <a:latin typeface="+mj-lt"/>
                <a:ea typeface="Calibri" pitchFamily="34" charset="0"/>
                <a:cs typeface="Arial" pitchFamily="34" charset="0"/>
              </a:rPr>
              <a:t> </a:t>
            </a:r>
            <a:r>
              <a:rPr kumimoji="0" lang="en-US" sz="4400" b="1" i="0" u="none" strike="noStrike" cap="none" normalizeH="0" baseline="0" dirty="0">
                <a:ln>
                  <a:noFill/>
                </a:ln>
                <a:solidFill>
                  <a:srgbClr val="002060"/>
                </a:solidFill>
                <a:effectLst/>
                <a:latin typeface="+mj-lt"/>
                <a:ea typeface="Calibri" pitchFamily="34" charset="0"/>
                <a:cs typeface="Arial" pitchFamily="34" charset="0"/>
              </a:rPr>
              <a:t>48 months</a:t>
            </a:r>
            <a:endParaRPr kumimoji="0" lang="en-US" sz="4800" b="0" i="0" u="none" strike="noStrike" cap="none" normalizeH="0" baseline="0" dirty="0">
              <a:ln>
                <a:noFill/>
              </a:ln>
              <a:solidFill>
                <a:srgbClr val="002060"/>
              </a:solidFill>
              <a:effectLst/>
              <a:latin typeface="+mj-lt"/>
              <a:cs typeface="Arial" pitchFamily="34" charset="0"/>
            </a:endParaRPr>
          </a:p>
        </p:txBody>
      </p:sp>
      <p:pic>
        <p:nvPicPr>
          <p:cNvPr id="4" name="Picture 3" descr="inner-banner02.jpg"/>
          <p:cNvPicPr>
            <a:picLocks noChangeAspect="1"/>
          </p:cNvPicPr>
          <p:nvPr/>
        </p:nvPicPr>
        <p:blipFill>
          <a:blip r:embed="rId3"/>
          <a:stretch>
            <a:fillRect/>
          </a:stretch>
        </p:blipFill>
        <p:spPr>
          <a:xfrm>
            <a:off x="0" y="5943600"/>
            <a:ext cx="9144000" cy="889000"/>
          </a:xfrm>
          <a:prstGeom prst="rect">
            <a:avLst/>
          </a:prstGeom>
        </p:spPr>
      </p:pic>
      <p:sp>
        <p:nvSpPr>
          <p:cNvPr id="2" name="Title 1"/>
          <p:cNvSpPr>
            <a:spLocks noGrp="1"/>
          </p:cNvSpPr>
          <p:nvPr>
            <p:ph type="title"/>
          </p:nvPr>
        </p:nvSpPr>
        <p:spPr>
          <a:solidFill>
            <a:schemeClr val="accent6">
              <a:lumMod val="60000"/>
              <a:lumOff val="40000"/>
            </a:schemeClr>
          </a:solidFill>
        </p:spPr>
        <p:txBody>
          <a:bodyPr>
            <a:normAutofit/>
          </a:bodyPr>
          <a:lstStyle/>
          <a:p>
            <a:pPr algn="ctr"/>
            <a:r>
              <a:rPr lang="en-US" sz="3200" b="1" dirty="0">
                <a:solidFill>
                  <a:schemeClr val="tx1">
                    <a:lumMod val="95000"/>
                    <a:lumOff val="5000"/>
                  </a:schemeClr>
                </a:solidFill>
              </a:rPr>
              <a:t>MINISTRY OF FOOD PROCESSING INDUSTRIES </a:t>
            </a:r>
          </a:p>
        </p:txBody>
      </p:sp>
      <p:sp>
        <p:nvSpPr>
          <p:cNvPr id="7" name="Slide Number Placeholder 6"/>
          <p:cNvSpPr>
            <a:spLocks noGrp="1"/>
          </p:cNvSpPr>
          <p:nvPr>
            <p:ph type="sldNum" sz="quarter" idx="12"/>
          </p:nvPr>
        </p:nvSpPr>
        <p:spPr/>
        <p:txBody>
          <a:bodyPr/>
          <a:lstStyle/>
          <a:p>
            <a:fld id="{9EDA51F7-9BA2-48D3-A9DC-D5DA1EAE6853}"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49617207"/>
              </p:ext>
            </p:extLst>
          </p:nvPr>
        </p:nvGraphicFramePr>
        <p:xfrm>
          <a:off x="609600" y="1066799"/>
          <a:ext cx="7620000" cy="4953000"/>
        </p:xfrm>
        <a:graphic>
          <a:graphicData uri="http://schemas.openxmlformats.org/drawingml/2006/table">
            <a:tbl>
              <a:tblPr firstRow="1" firstCol="1" bandRow="1">
                <a:tableStyleId>{5C22544A-7EE6-4342-B048-85BDC9FD1C3A}</a:tableStyleId>
              </a:tblPr>
              <a:tblGrid>
                <a:gridCol w="494448">
                  <a:extLst>
                    <a:ext uri="{9D8B030D-6E8A-4147-A177-3AD203B41FA5}">
                      <a16:colId xmlns:a16="http://schemas.microsoft.com/office/drawing/2014/main" val="4021713986"/>
                    </a:ext>
                  </a:extLst>
                </a:gridCol>
                <a:gridCol w="2675521">
                  <a:extLst>
                    <a:ext uri="{9D8B030D-6E8A-4147-A177-3AD203B41FA5}">
                      <a16:colId xmlns:a16="http://schemas.microsoft.com/office/drawing/2014/main" val="1060996367"/>
                    </a:ext>
                  </a:extLst>
                </a:gridCol>
                <a:gridCol w="964440">
                  <a:extLst>
                    <a:ext uri="{9D8B030D-6E8A-4147-A177-3AD203B41FA5}">
                      <a16:colId xmlns:a16="http://schemas.microsoft.com/office/drawing/2014/main" val="3503436644"/>
                    </a:ext>
                  </a:extLst>
                </a:gridCol>
                <a:gridCol w="1082895">
                  <a:extLst>
                    <a:ext uri="{9D8B030D-6E8A-4147-A177-3AD203B41FA5}">
                      <a16:colId xmlns:a16="http://schemas.microsoft.com/office/drawing/2014/main" val="730783783"/>
                    </a:ext>
                  </a:extLst>
                </a:gridCol>
                <a:gridCol w="1201348">
                  <a:extLst>
                    <a:ext uri="{9D8B030D-6E8A-4147-A177-3AD203B41FA5}">
                      <a16:colId xmlns:a16="http://schemas.microsoft.com/office/drawing/2014/main" val="1037212573"/>
                    </a:ext>
                  </a:extLst>
                </a:gridCol>
                <a:gridCol w="1201348">
                  <a:extLst>
                    <a:ext uri="{9D8B030D-6E8A-4147-A177-3AD203B41FA5}">
                      <a16:colId xmlns:a16="http://schemas.microsoft.com/office/drawing/2014/main" val="4118207282"/>
                    </a:ext>
                  </a:extLst>
                </a:gridCol>
              </a:tblGrid>
              <a:tr h="840754">
                <a:tc>
                  <a:txBody>
                    <a:bodyPr/>
                    <a:lstStyle/>
                    <a:p>
                      <a:pPr marL="0" marR="0" algn="just">
                        <a:lnSpc>
                          <a:spcPct val="150000"/>
                        </a:lnSpc>
                        <a:spcBef>
                          <a:spcPts val="0"/>
                        </a:spcBef>
                        <a:spcAft>
                          <a:spcPts val="0"/>
                        </a:spcAft>
                      </a:pPr>
                      <a:r>
                        <a:rPr lang="en-US" sz="1400" b="1" dirty="0">
                          <a:effectLst/>
                        </a:rPr>
                        <a:t>3</a:t>
                      </a:r>
                      <a:endParaRPr lang="en-US" sz="1200" b="1" dirty="0">
                        <a:effectLst/>
                        <a:latin typeface="Calibri" panose="020F0502020204030204" pitchFamily="34" charset="0"/>
                        <a:ea typeface="Calibri" panose="020F0502020204030204" pitchFamily="34" charset="0"/>
                        <a:cs typeface="Mangal"/>
                      </a:endParaRPr>
                    </a:p>
                  </a:txBody>
                  <a:tcPr marL="68580" marR="68580" marT="0" marB="0">
                    <a:solidFill>
                      <a:srgbClr val="FFC000"/>
                    </a:solidFill>
                  </a:tcPr>
                </a:tc>
                <a:tc>
                  <a:txBody>
                    <a:bodyPr/>
                    <a:lstStyle/>
                    <a:p>
                      <a:pPr marL="0" marR="0" algn="just">
                        <a:lnSpc>
                          <a:spcPct val="150000"/>
                        </a:lnSpc>
                        <a:spcBef>
                          <a:spcPts val="0"/>
                        </a:spcBef>
                        <a:spcAft>
                          <a:spcPts val="0"/>
                        </a:spcAft>
                      </a:pPr>
                      <a:r>
                        <a:rPr lang="en-US" sz="1400" b="1" dirty="0">
                          <a:effectLst/>
                        </a:rPr>
                        <a:t>Value of Agro-Produce preserved(in crore)*</a:t>
                      </a:r>
                      <a:endParaRPr lang="en-US" sz="1200" b="1" dirty="0">
                        <a:effectLst/>
                        <a:latin typeface="Calibri" panose="020F0502020204030204" pitchFamily="34" charset="0"/>
                        <a:ea typeface="Calibri" panose="020F0502020204030204" pitchFamily="34" charset="0"/>
                        <a:cs typeface="Mangal"/>
                      </a:endParaRPr>
                    </a:p>
                  </a:txBody>
                  <a:tcPr marL="68580" marR="68580" marT="0" marB="0">
                    <a:solidFill>
                      <a:srgbClr val="FFC000"/>
                    </a:solidFill>
                  </a:tcPr>
                </a:tc>
                <a:tc>
                  <a:txBody>
                    <a:bodyPr/>
                    <a:lstStyle/>
                    <a:p>
                      <a:pPr marL="0" marR="0" algn="just">
                        <a:lnSpc>
                          <a:spcPct val="150000"/>
                        </a:lnSpc>
                        <a:spcBef>
                          <a:spcPts val="0"/>
                        </a:spcBef>
                        <a:spcAft>
                          <a:spcPts val="0"/>
                        </a:spcAft>
                      </a:pPr>
                      <a:r>
                        <a:rPr lang="en-US" sz="1400" b="1" dirty="0">
                          <a:effectLst/>
                          <a:latin typeface="Calibri" panose="020F0502020204030204" pitchFamily="34" charset="0"/>
                          <a:ea typeface="Calibri" panose="020F0502020204030204" pitchFamily="34" charset="0"/>
                          <a:cs typeface="Mangal"/>
                        </a:rPr>
                        <a:t>5680</a:t>
                      </a:r>
                      <a:endParaRPr lang="en-US" sz="1200" b="1" dirty="0">
                        <a:effectLst/>
                        <a:latin typeface="Calibri" panose="020F0502020204030204" pitchFamily="34" charset="0"/>
                        <a:ea typeface="Calibri" panose="020F0502020204030204" pitchFamily="34" charset="0"/>
                        <a:cs typeface="Mangal"/>
                      </a:endParaRPr>
                    </a:p>
                  </a:txBody>
                  <a:tcPr marL="68580" marR="68580" marT="0" marB="0">
                    <a:solidFill>
                      <a:srgbClr val="FFC000"/>
                    </a:solidFill>
                  </a:tcPr>
                </a:tc>
                <a:tc>
                  <a:txBody>
                    <a:bodyPr/>
                    <a:lstStyle/>
                    <a:p>
                      <a:pPr marL="0" marR="0" algn="just">
                        <a:lnSpc>
                          <a:spcPct val="150000"/>
                        </a:lnSpc>
                        <a:spcBef>
                          <a:spcPts val="0"/>
                        </a:spcBef>
                        <a:spcAft>
                          <a:spcPts val="0"/>
                        </a:spcAft>
                      </a:pPr>
                      <a:r>
                        <a:rPr lang="en-US" sz="1400" b="1" dirty="0">
                          <a:effectLst/>
                        </a:rPr>
                        <a:t>3396</a:t>
                      </a:r>
                      <a:endParaRPr lang="en-US" sz="1200" b="1" dirty="0">
                        <a:effectLst/>
                        <a:latin typeface="Calibri" panose="020F0502020204030204" pitchFamily="34" charset="0"/>
                        <a:ea typeface="Calibri" panose="020F0502020204030204" pitchFamily="34" charset="0"/>
                        <a:cs typeface="Mangal"/>
                      </a:endParaRPr>
                    </a:p>
                  </a:txBody>
                  <a:tcPr marL="68580" marR="68580" marT="0" marB="0">
                    <a:solidFill>
                      <a:srgbClr val="FFC000"/>
                    </a:solidFill>
                  </a:tcPr>
                </a:tc>
                <a:tc>
                  <a:txBody>
                    <a:bodyPr/>
                    <a:lstStyle/>
                    <a:p>
                      <a:pPr marL="0" marR="0" algn="just">
                        <a:lnSpc>
                          <a:spcPct val="150000"/>
                        </a:lnSpc>
                        <a:spcBef>
                          <a:spcPts val="0"/>
                        </a:spcBef>
                        <a:spcAft>
                          <a:spcPts val="0"/>
                        </a:spcAft>
                      </a:pPr>
                      <a:r>
                        <a:rPr lang="en-US" sz="1400" b="1" dirty="0">
                          <a:effectLst/>
                        </a:rPr>
                        <a:t>1328</a:t>
                      </a:r>
                      <a:endParaRPr lang="en-US" sz="1200" b="1" dirty="0">
                        <a:effectLst/>
                        <a:latin typeface="Calibri" panose="020F0502020204030204" pitchFamily="34" charset="0"/>
                        <a:ea typeface="Calibri" panose="020F0502020204030204" pitchFamily="34" charset="0"/>
                        <a:cs typeface="Mangal"/>
                      </a:endParaRPr>
                    </a:p>
                  </a:txBody>
                  <a:tcPr marL="68580" marR="68580" marT="0" marB="0">
                    <a:solidFill>
                      <a:srgbClr val="FFC000"/>
                    </a:solidFill>
                  </a:tcPr>
                </a:tc>
                <a:tc>
                  <a:txBody>
                    <a:bodyPr/>
                    <a:lstStyle/>
                    <a:p>
                      <a:pPr marL="0" marR="0" algn="just">
                        <a:lnSpc>
                          <a:spcPct val="150000"/>
                        </a:lnSpc>
                        <a:spcBef>
                          <a:spcPts val="0"/>
                        </a:spcBef>
                        <a:spcAft>
                          <a:spcPts val="0"/>
                        </a:spcAft>
                      </a:pPr>
                      <a:r>
                        <a:rPr lang="en-US" sz="1400" b="1" dirty="0">
                          <a:effectLst/>
                        </a:rPr>
                        <a:t>2068</a:t>
                      </a:r>
                      <a:endParaRPr lang="en-US" sz="1200" b="1" dirty="0">
                        <a:effectLst/>
                        <a:latin typeface="Calibri" panose="020F0502020204030204" pitchFamily="34" charset="0"/>
                        <a:ea typeface="Calibri" panose="020F0502020204030204" pitchFamily="34" charset="0"/>
                        <a:cs typeface="Mangal"/>
                      </a:endParaRPr>
                    </a:p>
                  </a:txBody>
                  <a:tcPr marL="68580" marR="68580" marT="0" marB="0">
                    <a:solidFill>
                      <a:srgbClr val="FFC000"/>
                    </a:solidFill>
                  </a:tcPr>
                </a:tc>
                <a:extLst>
                  <a:ext uri="{0D108BD9-81ED-4DB2-BD59-A6C34878D82A}">
                    <a16:rowId xmlns:a16="http://schemas.microsoft.com/office/drawing/2014/main" val="3265457491"/>
                  </a:ext>
                </a:extLst>
              </a:tr>
              <a:tr h="840754">
                <a:tc>
                  <a:txBody>
                    <a:bodyPr/>
                    <a:lstStyle/>
                    <a:p>
                      <a:pPr marL="0" marR="0" algn="just">
                        <a:lnSpc>
                          <a:spcPct val="150000"/>
                        </a:lnSpc>
                        <a:spcBef>
                          <a:spcPts val="0"/>
                        </a:spcBef>
                        <a:spcAft>
                          <a:spcPts val="0"/>
                        </a:spcAft>
                      </a:pPr>
                      <a:r>
                        <a:rPr lang="en-US" sz="1400" b="1" dirty="0">
                          <a:effectLst/>
                        </a:rPr>
                        <a:t>4</a:t>
                      </a:r>
                      <a:endParaRPr lang="en-US" sz="1200" b="1" dirty="0">
                        <a:effectLst/>
                        <a:latin typeface="Calibri" panose="020F0502020204030204" pitchFamily="34" charset="0"/>
                        <a:ea typeface="Calibri" panose="020F0502020204030204" pitchFamily="34" charset="0"/>
                        <a:cs typeface="Mangal"/>
                      </a:endParaRPr>
                    </a:p>
                  </a:txBody>
                  <a:tcPr marL="68580" marR="68580" marT="0" marB="0">
                    <a:solidFill>
                      <a:srgbClr val="92D050"/>
                    </a:solidFill>
                  </a:tcPr>
                </a:tc>
                <a:tc>
                  <a:txBody>
                    <a:bodyPr/>
                    <a:lstStyle/>
                    <a:p>
                      <a:pPr marL="0" marR="0" algn="just">
                        <a:lnSpc>
                          <a:spcPct val="150000"/>
                        </a:lnSpc>
                        <a:spcBef>
                          <a:spcPts val="0"/>
                        </a:spcBef>
                        <a:spcAft>
                          <a:spcPts val="0"/>
                        </a:spcAft>
                      </a:pPr>
                      <a:r>
                        <a:rPr lang="en-US" sz="1400" b="1" dirty="0">
                          <a:effectLst/>
                        </a:rPr>
                        <a:t>Value of Agro-Produce processed      (in crore)*</a:t>
                      </a:r>
                      <a:endParaRPr lang="en-US" sz="1200" b="1" dirty="0">
                        <a:effectLst/>
                        <a:latin typeface="Calibri" panose="020F0502020204030204" pitchFamily="34" charset="0"/>
                        <a:ea typeface="Calibri" panose="020F0502020204030204" pitchFamily="34" charset="0"/>
                        <a:cs typeface="Mangal"/>
                      </a:endParaRPr>
                    </a:p>
                  </a:txBody>
                  <a:tcPr marL="68580" marR="68580" marT="0" marB="0">
                    <a:solidFill>
                      <a:schemeClr val="bg2"/>
                    </a:solidFill>
                  </a:tcPr>
                </a:tc>
                <a:tc>
                  <a:txBody>
                    <a:bodyPr/>
                    <a:lstStyle/>
                    <a:p>
                      <a:pPr marL="0" marR="0" algn="ctr">
                        <a:lnSpc>
                          <a:spcPct val="150000"/>
                        </a:lnSpc>
                        <a:spcBef>
                          <a:spcPts val="0"/>
                        </a:spcBef>
                        <a:spcAft>
                          <a:spcPts val="0"/>
                        </a:spcAft>
                      </a:pPr>
                      <a:r>
                        <a:rPr lang="en-US" sz="1400" b="1" dirty="0">
                          <a:effectLst/>
                        </a:rPr>
                        <a:t>19633</a:t>
                      </a:r>
                      <a:endParaRPr lang="en-US" sz="1200" b="1" dirty="0">
                        <a:effectLst/>
                        <a:latin typeface="Calibri" panose="020F0502020204030204" pitchFamily="34" charset="0"/>
                        <a:ea typeface="Calibri" panose="020F0502020204030204" pitchFamily="34" charset="0"/>
                        <a:cs typeface="Mangal"/>
                      </a:endParaRPr>
                    </a:p>
                  </a:txBody>
                  <a:tcPr marL="68580" marR="68580" marT="0" marB="0">
                    <a:solidFill>
                      <a:schemeClr val="bg2"/>
                    </a:solidFill>
                  </a:tcPr>
                </a:tc>
                <a:tc>
                  <a:txBody>
                    <a:bodyPr/>
                    <a:lstStyle/>
                    <a:p>
                      <a:pPr marL="0" marR="0" algn="ctr">
                        <a:lnSpc>
                          <a:spcPct val="150000"/>
                        </a:lnSpc>
                        <a:spcBef>
                          <a:spcPts val="0"/>
                        </a:spcBef>
                        <a:spcAft>
                          <a:spcPts val="0"/>
                        </a:spcAft>
                      </a:pPr>
                      <a:r>
                        <a:rPr lang="en-US" sz="1400" b="1" dirty="0">
                          <a:effectLst/>
                        </a:rPr>
                        <a:t>6912</a:t>
                      </a:r>
                      <a:endParaRPr lang="en-US" sz="1200" b="1" dirty="0">
                        <a:effectLst/>
                        <a:latin typeface="Calibri" panose="020F0502020204030204" pitchFamily="34" charset="0"/>
                        <a:ea typeface="Calibri" panose="020F0502020204030204" pitchFamily="34" charset="0"/>
                        <a:cs typeface="Mangal"/>
                      </a:endParaRPr>
                    </a:p>
                  </a:txBody>
                  <a:tcPr marL="68580" marR="68580" marT="0" marB="0">
                    <a:solidFill>
                      <a:schemeClr val="bg2"/>
                    </a:solidFill>
                  </a:tcPr>
                </a:tc>
                <a:tc>
                  <a:txBody>
                    <a:bodyPr/>
                    <a:lstStyle/>
                    <a:p>
                      <a:pPr marL="0" marR="0" algn="ctr">
                        <a:lnSpc>
                          <a:spcPct val="150000"/>
                        </a:lnSpc>
                        <a:spcBef>
                          <a:spcPts val="0"/>
                        </a:spcBef>
                        <a:spcAft>
                          <a:spcPts val="0"/>
                        </a:spcAft>
                      </a:pPr>
                      <a:r>
                        <a:rPr lang="en-US" sz="1400" b="1" dirty="0">
                          <a:effectLst/>
                        </a:rPr>
                        <a:t>1387</a:t>
                      </a:r>
                      <a:endParaRPr lang="en-US" sz="1200" b="1" dirty="0">
                        <a:effectLst/>
                        <a:latin typeface="Calibri" panose="020F0502020204030204" pitchFamily="34" charset="0"/>
                        <a:ea typeface="Calibri" panose="020F0502020204030204" pitchFamily="34" charset="0"/>
                        <a:cs typeface="Mangal"/>
                      </a:endParaRPr>
                    </a:p>
                  </a:txBody>
                  <a:tcPr marL="68580" marR="68580" marT="0" marB="0">
                    <a:solidFill>
                      <a:schemeClr val="bg2"/>
                    </a:solidFill>
                  </a:tcPr>
                </a:tc>
                <a:tc>
                  <a:txBody>
                    <a:bodyPr/>
                    <a:lstStyle/>
                    <a:p>
                      <a:pPr marL="0" marR="0" algn="ctr">
                        <a:lnSpc>
                          <a:spcPct val="150000"/>
                        </a:lnSpc>
                        <a:spcBef>
                          <a:spcPts val="0"/>
                        </a:spcBef>
                        <a:spcAft>
                          <a:spcPts val="0"/>
                        </a:spcAft>
                      </a:pPr>
                      <a:r>
                        <a:rPr lang="en-US" sz="1200" b="1" dirty="0">
                          <a:effectLst/>
                          <a:latin typeface="Calibri" panose="020F0502020204030204" pitchFamily="34" charset="0"/>
                          <a:ea typeface="Calibri" panose="020F0502020204030204" pitchFamily="34" charset="0"/>
                          <a:cs typeface="Mangal"/>
                        </a:rPr>
                        <a:t>5525</a:t>
                      </a:r>
                    </a:p>
                  </a:txBody>
                  <a:tcPr marL="68580" marR="68580" marT="0" marB="0">
                    <a:solidFill>
                      <a:schemeClr val="bg2"/>
                    </a:solidFill>
                  </a:tcPr>
                </a:tc>
                <a:extLst>
                  <a:ext uri="{0D108BD9-81ED-4DB2-BD59-A6C34878D82A}">
                    <a16:rowId xmlns:a16="http://schemas.microsoft.com/office/drawing/2014/main" val="942256107"/>
                  </a:ext>
                </a:extLst>
              </a:tr>
              <a:tr h="1284012">
                <a:tc>
                  <a:txBody>
                    <a:bodyPr/>
                    <a:lstStyle/>
                    <a:p>
                      <a:pPr marL="0" marR="0" algn="just">
                        <a:lnSpc>
                          <a:spcPct val="150000"/>
                        </a:lnSpc>
                        <a:spcBef>
                          <a:spcPts val="0"/>
                        </a:spcBef>
                        <a:spcAft>
                          <a:spcPts val="0"/>
                        </a:spcAft>
                      </a:pPr>
                      <a:r>
                        <a:rPr lang="en-US" sz="1400" b="1" dirty="0">
                          <a:effectLst/>
                        </a:rPr>
                        <a:t>5</a:t>
                      </a:r>
                      <a:endParaRPr lang="en-US" sz="1200" b="1" dirty="0">
                        <a:effectLst/>
                        <a:latin typeface="Calibri" panose="020F0502020204030204" pitchFamily="34" charset="0"/>
                        <a:ea typeface="Calibri" panose="020F0502020204030204" pitchFamily="34" charset="0"/>
                        <a:cs typeface="Mangal"/>
                      </a:endParaRPr>
                    </a:p>
                  </a:txBody>
                  <a:tcPr marL="68580" marR="68580" marT="0" marB="0">
                    <a:solidFill>
                      <a:srgbClr val="92D050"/>
                    </a:solidFill>
                  </a:tcPr>
                </a:tc>
                <a:tc>
                  <a:txBody>
                    <a:bodyPr/>
                    <a:lstStyle/>
                    <a:p>
                      <a:pPr marL="0" marR="0" algn="just">
                        <a:lnSpc>
                          <a:spcPct val="150000"/>
                        </a:lnSpc>
                        <a:spcBef>
                          <a:spcPts val="0"/>
                        </a:spcBef>
                        <a:spcAft>
                          <a:spcPts val="0"/>
                        </a:spcAft>
                      </a:pPr>
                      <a:r>
                        <a:rPr lang="en-US" sz="1400" b="1" dirty="0">
                          <a:effectLst/>
                        </a:rPr>
                        <a:t>Increase in employment on implementation of schemes (Nos.)</a:t>
                      </a:r>
                      <a:endParaRPr lang="en-US" sz="1200" b="1" dirty="0">
                        <a:effectLst/>
                        <a:latin typeface="Calibri" panose="020F0502020204030204" pitchFamily="34" charset="0"/>
                        <a:ea typeface="Calibri" panose="020F0502020204030204" pitchFamily="34" charset="0"/>
                        <a:cs typeface="Mangal"/>
                      </a:endParaRPr>
                    </a:p>
                  </a:txBody>
                  <a:tcPr marL="68580" marR="68580" marT="0" marB="0">
                    <a:solidFill>
                      <a:schemeClr val="bg2"/>
                    </a:solidFill>
                  </a:tcPr>
                </a:tc>
                <a:tc>
                  <a:txBody>
                    <a:bodyPr/>
                    <a:lstStyle/>
                    <a:p>
                      <a:pPr marL="0" marR="0" algn="ctr">
                        <a:lnSpc>
                          <a:spcPct val="150000"/>
                        </a:lnSpc>
                        <a:spcBef>
                          <a:spcPts val="0"/>
                        </a:spcBef>
                        <a:spcAft>
                          <a:spcPts val="0"/>
                        </a:spcAft>
                      </a:pPr>
                      <a:r>
                        <a:rPr lang="en-US" sz="1400" b="1" dirty="0">
                          <a:effectLst/>
                        </a:rPr>
                        <a:t>142800</a:t>
                      </a:r>
                      <a:endParaRPr lang="en-US" sz="1200" b="1" dirty="0">
                        <a:effectLst/>
                        <a:latin typeface="Calibri" panose="020F0502020204030204" pitchFamily="34" charset="0"/>
                        <a:ea typeface="Calibri" panose="020F0502020204030204" pitchFamily="34" charset="0"/>
                        <a:cs typeface="Mangal"/>
                      </a:endParaRPr>
                    </a:p>
                  </a:txBody>
                  <a:tcPr marL="68580" marR="68580" marT="0" marB="0">
                    <a:solidFill>
                      <a:schemeClr val="bg2"/>
                    </a:solidFill>
                  </a:tcPr>
                </a:tc>
                <a:tc>
                  <a:txBody>
                    <a:bodyPr/>
                    <a:lstStyle/>
                    <a:p>
                      <a:pPr marL="0" marR="0" algn="ctr">
                        <a:lnSpc>
                          <a:spcPct val="150000"/>
                        </a:lnSpc>
                        <a:spcBef>
                          <a:spcPts val="0"/>
                        </a:spcBef>
                        <a:spcAft>
                          <a:spcPts val="0"/>
                        </a:spcAft>
                      </a:pPr>
                      <a:r>
                        <a:rPr lang="en-US" sz="1400" b="1" dirty="0">
                          <a:effectLst/>
                        </a:rPr>
                        <a:t>73200</a:t>
                      </a:r>
                      <a:endParaRPr lang="en-US" sz="1200" b="1" dirty="0">
                        <a:effectLst/>
                        <a:latin typeface="Calibri" panose="020F0502020204030204" pitchFamily="34" charset="0"/>
                        <a:ea typeface="Calibri" panose="020F0502020204030204" pitchFamily="34" charset="0"/>
                        <a:cs typeface="Mangal"/>
                      </a:endParaRPr>
                    </a:p>
                  </a:txBody>
                  <a:tcPr marL="68580" marR="68580" marT="0" marB="0">
                    <a:solidFill>
                      <a:schemeClr val="bg2"/>
                    </a:solidFill>
                  </a:tcPr>
                </a:tc>
                <a:tc>
                  <a:txBody>
                    <a:bodyPr/>
                    <a:lstStyle/>
                    <a:p>
                      <a:pPr marL="0" marR="0" algn="ctr">
                        <a:lnSpc>
                          <a:spcPct val="150000"/>
                        </a:lnSpc>
                        <a:spcBef>
                          <a:spcPts val="0"/>
                        </a:spcBef>
                        <a:spcAft>
                          <a:spcPts val="0"/>
                        </a:spcAft>
                      </a:pPr>
                      <a:r>
                        <a:rPr lang="en-US" sz="1400" b="1" dirty="0">
                          <a:effectLst/>
                        </a:rPr>
                        <a:t>22200</a:t>
                      </a:r>
                      <a:endParaRPr lang="en-US" sz="1200" b="1" dirty="0">
                        <a:effectLst/>
                        <a:latin typeface="Calibri" panose="020F0502020204030204" pitchFamily="34" charset="0"/>
                        <a:ea typeface="Calibri" panose="020F0502020204030204" pitchFamily="34" charset="0"/>
                        <a:cs typeface="Mangal"/>
                      </a:endParaRPr>
                    </a:p>
                  </a:txBody>
                  <a:tcPr marL="68580" marR="68580" marT="0" marB="0">
                    <a:solidFill>
                      <a:schemeClr val="bg2"/>
                    </a:solidFill>
                  </a:tcPr>
                </a:tc>
                <a:tc>
                  <a:txBody>
                    <a:bodyPr/>
                    <a:lstStyle/>
                    <a:p>
                      <a:pPr marL="0" marR="0" algn="ctr">
                        <a:lnSpc>
                          <a:spcPct val="150000"/>
                        </a:lnSpc>
                        <a:spcBef>
                          <a:spcPts val="0"/>
                        </a:spcBef>
                        <a:spcAft>
                          <a:spcPts val="0"/>
                        </a:spcAft>
                      </a:pPr>
                      <a:r>
                        <a:rPr lang="en-US" sz="1400" b="1" dirty="0">
                          <a:effectLst/>
                        </a:rPr>
                        <a:t>51000</a:t>
                      </a:r>
                      <a:endParaRPr lang="en-US" sz="1200" b="1" dirty="0">
                        <a:effectLst/>
                      </a:endParaRPr>
                    </a:p>
                  </a:txBody>
                  <a:tcPr marL="68580" marR="68580" marT="0" marB="0">
                    <a:solidFill>
                      <a:schemeClr val="bg2"/>
                    </a:solidFill>
                  </a:tcPr>
                </a:tc>
                <a:extLst>
                  <a:ext uri="{0D108BD9-81ED-4DB2-BD59-A6C34878D82A}">
                    <a16:rowId xmlns:a16="http://schemas.microsoft.com/office/drawing/2014/main" val="2907446744"/>
                  </a:ext>
                </a:extLst>
              </a:tr>
              <a:tr h="397496">
                <a:tc>
                  <a:txBody>
                    <a:bodyPr/>
                    <a:lstStyle/>
                    <a:p>
                      <a:pPr marL="0" marR="0" algn="just">
                        <a:lnSpc>
                          <a:spcPct val="150000"/>
                        </a:lnSpc>
                        <a:spcBef>
                          <a:spcPts val="0"/>
                        </a:spcBef>
                        <a:spcAft>
                          <a:spcPts val="0"/>
                        </a:spcAft>
                      </a:pPr>
                      <a:r>
                        <a:rPr lang="en-US" sz="1400" b="1" dirty="0">
                          <a:effectLst/>
                        </a:rPr>
                        <a:t>6</a:t>
                      </a:r>
                      <a:endParaRPr lang="en-US" sz="1200" b="1" dirty="0">
                        <a:effectLst/>
                        <a:latin typeface="Calibri" panose="020F0502020204030204" pitchFamily="34" charset="0"/>
                        <a:ea typeface="Calibri" panose="020F0502020204030204" pitchFamily="34" charset="0"/>
                        <a:cs typeface="Mangal"/>
                      </a:endParaRPr>
                    </a:p>
                  </a:txBody>
                  <a:tcPr marL="68580" marR="68580" marT="0" marB="0">
                    <a:solidFill>
                      <a:srgbClr val="92D050"/>
                    </a:solidFill>
                  </a:tcPr>
                </a:tc>
                <a:tc>
                  <a:txBody>
                    <a:bodyPr/>
                    <a:lstStyle/>
                    <a:p>
                      <a:pPr marL="0" marR="0" algn="just">
                        <a:lnSpc>
                          <a:spcPct val="150000"/>
                        </a:lnSpc>
                        <a:spcBef>
                          <a:spcPts val="0"/>
                        </a:spcBef>
                        <a:spcAft>
                          <a:spcPts val="0"/>
                        </a:spcAft>
                      </a:pPr>
                      <a:r>
                        <a:rPr lang="en-US" sz="1400" b="1">
                          <a:effectLst/>
                        </a:rPr>
                        <a:t>Capacity created</a:t>
                      </a:r>
                      <a:endParaRPr lang="en-US" sz="1200" b="1">
                        <a:effectLst/>
                        <a:latin typeface="Calibri" panose="020F0502020204030204" pitchFamily="34" charset="0"/>
                        <a:ea typeface="Calibri" panose="020F0502020204030204" pitchFamily="34" charset="0"/>
                        <a:cs typeface="Mangal"/>
                      </a:endParaRPr>
                    </a:p>
                  </a:txBody>
                  <a:tcPr marL="68580" marR="68580" marT="0" marB="0">
                    <a:solidFill>
                      <a:schemeClr val="bg2"/>
                    </a:solidFill>
                  </a:tcPr>
                </a:tc>
                <a:tc>
                  <a:txBody>
                    <a:bodyPr/>
                    <a:lstStyle/>
                    <a:p>
                      <a:pPr marL="0" marR="0" algn="ctr">
                        <a:lnSpc>
                          <a:spcPct val="150000"/>
                        </a:lnSpc>
                        <a:spcBef>
                          <a:spcPts val="0"/>
                        </a:spcBef>
                        <a:spcAft>
                          <a:spcPts val="0"/>
                        </a:spcAft>
                      </a:pPr>
                      <a:r>
                        <a:rPr lang="en-US" sz="1400" b="1" dirty="0">
                          <a:effectLst/>
                        </a:rPr>
                        <a:t> </a:t>
                      </a:r>
                      <a:endParaRPr lang="en-US" sz="1200" b="1" dirty="0">
                        <a:effectLst/>
                        <a:latin typeface="Calibri" panose="020F0502020204030204" pitchFamily="34" charset="0"/>
                        <a:ea typeface="Calibri" panose="020F0502020204030204" pitchFamily="34" charset="0"/>
                        <a:cs typeface="Mangal"/>
                      </a:endParaRPr>
                    </a:p>
                  </a:txBody>
                  <a:tcPr marL="68580" marR="68580" marT="0" marB="0">
                    <a:solidFill>
                      <a:schemeClr val="bg2"/>
                    </a:solidFill>
                  </a:tcPr>
                </a:tc>
                <a:tc>
                  <a:txBody>
                    <a:bodyPr/>
                    <a:lstStyle/>
                    <a:p>
                      <a:pPr marL="0" marR="0" algn="ctr">
                        <a:lnSpc>
                          <a:spcPct val="150000"/>
                        </a:lnSpc>
                        <a:spcBef>
                          <a:spcPts val="0"/>
                        </a:spcBef>
                        <a:spcAft>
                          <a:spcPts val="0"/>
                        </a:spcAft>
                      </a:pPr>
                      <a:r>
                        <a:rPr lang="en-US" sz="1400" b="1" dirty="0">
                          <a:effectLst/>
                        </a:rPr>
                        <a:t> </a:t>
                      </a:r>
                      <a:endParaRPr lang="en-US" sz="1200" b="1" dirty="0">
                        <a:effectLst/>
                        <a:latin typeface="Calibri" panose="020F0502020204030204" pitchFamily="34" charset="0"/>
                        <a:ea typeface="Calibri" panose="020F0502020204030204" pitchFamily="34" charset="0"/>
                        <a:cs typeface="Mangal"/>
                      </a:endParaRPr>
                    </a:p>
                  </a:txBody>
                  <a:tcPr marL="68580" marR="68580" marT="0" marB="0">
                    <a:solidFill>
                      <a:schemeClr val="bg2"/>
                    </a:solidFill>
                  </a:tcPr>
                </a:tc>
                <a:tc>
                  <a:txBody>
                    <a:bodyPr/>
                    <a:lstStyle/>
                    <a:p>
                      <a:pPr marL="0" marR="0" algn="ctr">
                        <a:lnSpc>
                          <a:spcPct val="150000"/>
                        </a:lnSpc>
                        <a:spcBef>
                          <a:spcPts val="0"/>
                        </a:spcBef>
                        <a:spcAft>
                          <a:spcPts val="0"/>
                        </a:spcAft>
                      </a:pPr>
                      <a:r>
                        <a:rPr lang="en-US" sz="1400" b="1" dirty="0">
                          <a:effectLst/>
                        </a:rPr>
                        <a:t> </a:t>
                      </a:r>
                      <a:endParaRPr lang="en-US" sz="1200" b="1" dirty="0">
                        <a:effectLst/>
                        <a:latin typeface="Calibri" panose="020F0502020204030204" pitchFamily="34" charset="0"/>
                        <a:ea typeface="Calibri" panose="020F0502020204030204" pitchFamily="34" charset="0"/>
                        <a:cs typeface="Mangal"/>
                      </a:endParaRPr>
                    </a:p>
                  </a:txBody>
                  <a:tcPr marL="68580" marR="68580" marT="0" marB="0">
                    <a:solidFill>
                      <a:schemeClr val="bg2"/>
                    </a:solidFill>
                  </a:tcPr>
                </a:tc>
                <a:tc>
                  <a:txBody>
                    <a:bodyPr/>
                    <a:lstStyle/>
                    <a:p>
                      <a:pPr marL="0" marR="0" algn="ctr">
                        <a:lnSpc>
                          <a:spcPct val="150000"/>
                        </a:lnSpc>
                        <a:spcBef>
                          <a:spcPts val="0"/>
                        </a:spcBef>
                        <a:spcAft>
                          <a:spcPts val="0"/>
                        </a:spcAft>
                      </a:pPr>
                      <a:r>
                        <a:rPr lang="en-US" sz="1400" b="1" dirty="0">
                          <a:effectLst/>
                        </a:rPr>
                        <a:t> </a:t>
                      </a:r>
                      <a:endParaRPr lang="en-US" sz="1200" b="1" dirty="0">
                        <a:effectLst/>
                        <a:latin typeface="Calibri" panose="020F0502020204030204" pitchFamily="34" charset="0"/>
                        <a:ea typeface="Calibri" panose="020F0502020204030204" pitchFamily="34" charset="0"/>
                        <a:cs typeface="Mangal"/>
                      </a:endParaRPr>
                    </a:p>
                  </a:txBody>
                  <a:tcPr marL="68580" marR="68580" marT="0" marB="0">
                    <a:solidFill>
                      <a:schemeClr val="bg2"/>
                    </a:solidFill>
                  </a:tcPr>
                </a:tc>
                <a:extLst>
                  <a:ext uri="{0D108BD9-81ED-4DB2-BD59-A6C34878D82A}">
                    <a16:rowId xmlns:a16="http://schemas.microsoft.com/office/drawing/2014/main" val="1185470527"/>
                  </a:ext>
                </a:extLst>
              </a:tr>
              <a:tr h="397496">
                <a:tc>
                  <a:txBody>
                    <a:bodyPr/>
                    <a:lstStyle/>
                    <a:p>
                      <a:pPr marL="0" marR="0" algn="just">
                        <a:lnSpc>
                          <a:spcPct val="150000"/>
                        </a:lnSpc>
                        <a:spcBef>
                          <a:spcPts val="0"/>
                        </a:spcBef>
                        <a:spcAft>
                          <a:spcPts val="0"/>
                        </a:spcAft>
                      </a:pPr>
                      <a:r>
                        <a:rPr lang="en-US" sz="1400" b="1" dirty="0">
                          <a:effectLst/>
                        </a:rPr>
                        <a:t>6(a)</a:t>
                      </a:r>
                      <a:endParaRPr lang="en-US" sz="1200" b="1" dirty="0">
                        <a:effectLst/>
                        <a:latin typeface="Calibri" panose="020F0502020204030204" pitchFamily="34" charset="0"/>
                        <a:ea typeface="Calibri" panose="020F0502020204030204" pitchFamily="34" charset="0"/>
                        <a:cs typeface="Mangal"/>
                      </a:endParaRPr>
                    </a:p>
                  </a:txBody>
                  <a:tcPr marL="68580" marR="68580" marT="0" marB="0">
                    <a:solidFill>
                      <a:srgbClr val="92D050"/>
                    </a:solidFill>
                  </a:tcPr>
                </a:tc>
                <a:tc>
                  <a:txBody>
                    <a:bodyPr/>
                    <a:lstStyle/>
                    <a:p>
                      <a:pPr marL="0" marR="0">
                        <a:lnSpc>
                          <a:spcPct val="150000"/>
                        </a:lnSpc>
                        <a:spcBef>
                          <a:spcPts val="0"/>
                        </a:spcBef>
                        <a:spcAft>
                          <a:spcPts val="0"/>
                        </a:spcAft>
                      </a:pPr>
                      <a:r>
                        <a:rPr lang="en-US" sz="1400" b="1">
                          <a:effectLst/>
                        </a:rPr>
                        <a:t>Milk Processing ( in LLPD)</a:t>
                      </a:r>
                      <a:endParaRPr lang="en-US" sz="1200" b="1">
                        <a:effectLst/>
                        <a:latin typeface="Calibri" panose="020F0502020204030204" pitchFamily="34" charset="0"/>
                        <a:ea typeface="Calibri" panose="020F0502020204030204" pitchFamily="34" charset="0"/>
                        <a:cs typeface="Mangal"/>
                      </a:endParaRPr>
                    </a:p>
                  </a:txBody>
                  <a:tcPr marL="68580" marR="68580" marT="0" marB="0">
                    <a:solidFill>
                      <a:schemeClr val="bg2"/>
                    </a:solidFill>
                  </a:tcPr>
                </a:tc>
                <a:tc>
                  <a:txBody>
                    <a:bodyPr/>
                    <a:lstStyle/>
                    <a:p>
                      <a:pPr marL="0" marR="0" algn="ctr">
                        <a:lnSpc>
                          <a:spcPct val="150000"/>
                        </a:lnSpc>
                        <a:spcBef>
                          <a:spcPts val="0"/>
                        </a:spcBef>
                        <a:spcAft>
                          <a:spcPts val="0"/>
                        </a:spcAft>
                      </a:pPr>
                      <a:r>
                        <a:rPr lang="en-US" sz="1400" b="1" dirty="0">
                          <a:effectLst/>
                        </a:rPr>
                        <a:t>106.49</a:t>
                      </a:r>
                      <a:endParaRPr lang="en-US" sz="1200" b="1" dirty="0">
                        <a:effectLst/>
                        <a:latin typeface="Calibri" panose="020F0502020204030204" pitchFamily="34" charset="0"/>
                        <a:ea typeface="Calibri" panose="020F0502020204030204" pitchFamily="34" charset="0"/>
                        <a:cs typeface="Mangal"/>
                      </a:endParaRPr>
                    </a:p>
                  </a:txBody>
                  <a:tcPr marL="68580" marR="68580" marT="0" marB="0" anchor="ctr">
                    <a:solidFill>
                      <a:schemeClr val="bg2"/>
                    </a:solidFill>
                  </a:tcPr>
                </a:tc>
                <a:tc>
                  <a:txBody>
                    <a:bodyPr/>
                    <a:lstStyle/>
                    <a:p>
                      <a:pPr marL="0" marR="0" algn="ctr">
                        <a:lnSpc>
                          <a:spcPct val="150000"/>
                        </a:lnSpc>
                        <a:spcBef>
                          <a:spcPts val="0"/>
                        </a:spcBef>
                        <a:spcAft>
                          <a:spcPts val="0"/>
                        </a:spcAft>
                      </a:pPr>
                      <a:r>
                        <a:rPr lang="en-US" sz="1400" b="1" dirty="0">
                          <a:effectLst/>
                        </a:rPr>
                        <a:t>44.85</a:t>
                      </a:r>
                      <a:endParaRPr lang="en-US" sz="1200" b="1" dirty="0">
                        <a:effectLst/>
                        <a:latin typeface="Calibri" panose="020F0502020204030204" pitchFamily="34" charset="0"/>
                        <a:ea typeface="Calibri" panose="020F0502020204030204" pitchFamily="34" charset="0"/>
                        <a:cs typeface="Mangal"/>
                      </a:endParaRPr>
                    </a:p>
                  </a:txBody>
                  <a:tcPr marL="68580" marR="68580" marT="0" marB="0" anchor="ctr">
                    <a:solidFill>
                      <a:schemeClr val="bg2"/>
                    </a:solidFill>
                  </a:tcPr>
                </a:tc>
                <a:tc>
                  <a:txBody>
                    <a:bodyPr/>
                    <a:lstStyle/>
                    <a:p>
                      <a:pPr marL="0" marR="0" algn="ctr">
                        <a:lnSpc>
                          <a:spcPct val="150000"/>
                        </a:lnSpc>
                        <a:spcBef>
                          <a:spcPts val="0"/>
                        </a:spcBef>
                        <a:spcAft>
                          <a:spcPts val="0"/>
                        </a:spcAft>
                      </a:pPr>
                      <a:r>
                        <a:rPr lang="en-US" sz="1400" b="1" dirty="0">
                          <a:effectLst/>
                        </a:rPr>
                        <a:t>8.30</a:t>
                      </a:r>
                      <a:endParaRPr lang="en-US" sz="1200" b="1" dirty="0">
                        <a:effectLst/>
                        <a:latin typeface="Calibri" panose="020F0502020204030204" pitchFamily="34" charset="0"/>
                        <a:ea typeface="Calibri" panose="020F0502020204030204" pitchFamily="34" charset="0"/>
                        <a:cs typeface="Mangal"/>
                      </a:endParaRPr>
                    </a:p>
                  </a:txBody>
                  <a:tcPr marL="68580" marR="68580" marT="0" marB="0" anchor="ctr">
                    <a:solidFill>
                      <a:schemeClr val="bg2"/>
                    </a:solidFill>
                  </a:tcPr>
                </a:tc>
                <a:tc>
                  <a:txBody>
                    <a:bodyPr/>
                    <a:lstStyle/>
                    <a:p>
                      <a:pPr marL="0" marR="0" algn="ctr">
                        <a:lnSpc>
                          <a:spcPct val="150000"/>
                        </a:lnSpc>
                        <a:spcBef>
                          <a:spcPts val="0"/>
                        </a:spcBef>
                        <a:spcAft>
                          <a:spcPts val="0"/>
                        </a:spcAft>
                      </a:pPr>
                      <a:r>
                        <a:rPr lang="en-US" sz="1400" b="1" dirty="0">
                          <a:effectLst/>
                        </a:rPr>
                        <a:t>36.55</a:t>
                      </a:r>
                      <a:endParaRPr lang="en-US" sz="1200" b="1" dirty="0">
                        <a:effectLst/>
                        <a:latin typeface="Calibri" panose="020F0502020204030204" pitchFamily="34" charset="0"/>
                        <a:ea typeface="Calibri" panose="020F0502020204030204" pitchFamily="34" charset="0"/>
                        <a:cs typeface="Mangal"/>
                      </a:endParaRPr>
                    </a:p>
                  </a:txBody>
                  <a:tcPr marL="68580" marR="68580" marT="0" marB="0" anchor="ctr">
                    <a:solidFill>
                      <a:schemeClr val="bg2"/>
                    </a:solidFill>
                  </a:tcPr>
                </a:tc>
                <a:extLst>
                  <a:ext uri="{0D108BD9-81ED-4DB2-BD59-A6C34878D82A}">
                    <a16:rowId xmlns:a16="http://schemas.microsoft.com/office/drawing/2014/main" val="2720407168"/>
                  </a:ext>
                </a:extLst>
              </a:tr>
              <a:tr h="397496">
                <a:tc>
                  <a:txBody>
                    <a:bodyPr/>
                    <a:lstStyle/>
                    <a:p>
                      <a:pPr marL="0" marR="0" algn="just">
                        <a:lnSpc>
                          <a:spcPct val="150000"/>
                        </a:lnSpc>
                        <a:spcBef>
                          <a:spcPts val="0"/>
                        </a:spcBef>
                        <a:spcAft>
                          <a:spcPts val="0"/>
                        </a:spcAft>
                      </a:pPr>
                      <a:r>
                        <a:rPr lang="en-US" sz="1400" b="1" dirty="0">
                          <a:effectLst/>
                        </a:rPr>
                        <a:t>6(b)</a:t>
                      </a:r>
                      <a:endParaRPr lang="en-US" sz="1200" b="1" dirty="0">
                        <a:effectLst/>
                        <a:latin typeface="Calibri" panose="020F0502020204030204" pitchFamily="34" charset="0"/>
                        <a:ea typeface="Calibri" panose="020F0502020204030204" pitchFamily="34" charset="0"/>
                        <a:cs typeface="Mangal"/>
                      </a:endParaRPr>
                    </a:p>
                  </a:txBody>
                  <a:tcPr marL="68580" marR="68580" marT="0" marB="0">
                    <a:solidFill>
                      <a:srgbClr val="92D050"/>
                    </a:solidFill>
                  </a:tcPr>
                </a:tc>
                <a:tc>
                  <a:txBody>
                    <a:bodyPr/>
                    <a:lstStyle/>
                    <a:p>
                      <a:pPr marL="0" marR="0">
                        <a:lnSpc>
                          <a:spcPct val="150000"/>
                        </a:lnSpc>
                        <a:spcBef>
                          <a:spcPts val="0"/>
                        </a:spcBef>
                        <a:spcAft>
                          <a:spcPts val="0"/>
                        </a:spcAft>
                      </a:pPr>
                      <a:r>
                        <a:rPr lang="en-US" sz="1400" b="1" dirty="0">
                          <a:effectLst/>
                        </a:rPr>
                        <a:t>Cold Storage ( in Lakh Metric Ton)</a:t>
                      </a:r>
                      <a:endParaRPr lang="en-US" sz="1200" b="1" dirty="0">
                        <a:effectLst/>
                        <a:latin typeface="Calibri" panose="020F0502020204030204" pitchFamily="34" charset="0"/>
                        <a:ea typeface="Calibri" panose="020F0502020204030204" pitchFamily="34" charset="0"/>
                        <a:cs typeface="Mangal"/>
                      </a:endParaRPr>
                    </a:p>
                  </a:txBody>
                  <a:tcPr marL="68580" marR="68580" marT="0" marB="0">
                    <a:solidFill>
                      <a:schemeClr val="bg2"/>
                    </a:solidFill>
                  </a:tcPr>
                </a:tc>
                <a:tc>
                  <a:txBody>
                    <a:bodyPr/>
                    <a:lstStyle/>
                    <a:p>
                      <a:pPr marL="0" marR="0" algn="ctr">
                        <a:lnSpc>
                          <a:spcPct val="150000"/>
                        </a:lnSpc>
                        <a:spcBef>
                          <a:spcPts val="0"/>
                        </a:spcBef>
                        <a:spcAft>
                          <a:spcPts val="0"/>
                        </a:spcAft>
                      </a:pPr>
                      <a:r>
                        <a:rPr lang="en-US" sz="1400" b="1" dirty="0">
                          <a:effectLst/>
                        </a:rPr>
                        <a:t>7.57</a:t>
                      </a:r>
                      <a:endParaRPr lang="en-US" sz="1200" b="1" dirty="0">
                        <a:effectLst/>
                        <a:latin typeface="Calibri" panose="020F0502020204030204" pitchFamily="34" charset="0"/>
                        <a:ea typeface="Calibri" panose="020F0502020204030204" pitchFamily="34" charset="0"/>
                        <a:cs typeface="Mangal"/>
                      </a:endParaRPr>
                    </a:p>
                  </a:txBody>
                  <a:tcPr marL="68580" marR="68580" marT="0" marB="0" anchor="ctr">
                    <a:solidFill>
                      <a:schemeClr val="bg2"/>
                    </a:solidFill>
                  </a:tcPr>
                </a:tc>
                <a:tc>
                  <a:txBody>
                    <a:bodyPr/>
                    <a:lstStyle/>
                    <a:p>
                      <a:pPr marL="0" marR="0" algn="ctr">
                        <a:lnSpc>
                          <a:spcPct val="150000"/>
                        </a:lnSpc>
                        <a:spcBef>
                          <a:spcPts val="0"/>
                        </a:spcBef>
                        <a:spcAft>
                          <a:spcPts val="0"/>
                        </a:spcAft>
                      </a:pPr>
                      <a:r>
                        <a:rPr lang="en-US" sz="1400" b="1" dirty="0">
                          <a:effectLst/>
                        </a:rPr>
                        <a:t>4.53</a:t>
                      </a:r>
                      <a:endParaRPr lang="en-US" sz="1200" b="1" dirty="0">
                        <a:effectLst/>
                        <a:latin typeface="Calibri" panose="020F0502020204030204" pitchFamily="34" charset="0"/>
                        <a:ea typeface="Calibri" panose="020F0502020204030204" pitchFamily="34" charset="0"/>
                        <a:cs typeface="Mangal"/>
                      </a:endParaRPr>
                    </a:p>
                  </a:txBody>
                  <a:tcPr marL="68580" marR="68580" marT="0" marB="0" anchor="ctr">
                    <a:solidFill>
                      <a:schemeClr val="bg2"/>
                    </a:solidFill>
                  </a:tcPr>
                </a:tc>
                <a:tc>
                  <a:txBody>
                    <a:bodyPr/>
                    <a:lstStyle/>
                    <a:p>
                      <a:pPr marL="0" marR="0" algn="ctr">
                        <a:lnSpc>
                          <a:spcPct val="150000"/>
                        </a:lnSpc>
                        <a:spcBef>
                          <a:spcPts val="0"/>
                        </a:spcBef>
                        <a:spcAft>
                          <a:spcPts val="0"/>
                        </a:spcAft>
                      </a:pPr>
                      <a:r>
                        <a:rPr lang="en-US" sz="1400" b="1" dirty="0">
                          <a:effectLst/>
                        </a:rPr>
                        <a:t>1.77</a:t>
                      </a:r>
                      <a:endParaRPr lang="en-US" sz="1200" b="1" dirty="0">
                        <a:effectLst/>
                        <a:latin typeface="Calibri" panose="020F0502020204030204" pitchFamily="34" charset="0"/>
                        <a:ea typeface="Calibri" panose="020F0502020204030204" pitchFamily="34" charset="0"/>
                        <a:cs typeface="Mangal"/>
                      </a:endParaRPr>
                    </a:p>
                  </a:txBody>
                  <a:tcPr marL="68580" marR="68580" marT="0" marB="0" anchor="ctr">
                    <a:solidFill>
                      <a:schemeClr val="bg2"/>
                    </a:solidFill>
                  </a:tcPr>
                </a:tc>
                <a:tc>
                  <a:txBody>
                    <a:bodyPr/>
                    <a:lstStyle/>
                    <a:p>
                      <a:pPr marL="0" marR="0" algn="ctr">
                        <a:lnSpc>
                          <a:spcPct val="150000"/>
                        </a:lnSpc>
                        <a:spcBef>
                          <a:spcPts val="0"/>
                        </a:spcBef>
                        <a:spcAft>
                          <a:spcPts val="0"/>
                        </a:spcAft>
                      </a:pPr>
                      <a:r>
                        <a:rPr lang="en-US" sz="1400" b="1" dirty="0">
                          <a:effectLst/>
                        </a:rPr>
                        <a:t>2.76</a:t>
                      </a:r>
                      <a:endParaRPr lang="en-US" sz="1200" b="1" dirty="0">
                        <a:effectLst/>
                        <a:latin typeface="Calibri" panose="020F0502020204030204" pitchFamily="34" charset="0"/>
                        <a:ea typeface="Calibri" panose="020F0502020204030204" pitchFamily="34" charset="0"/>
                        <a:cs typeface="Mangal"/>
                      </a:endParaRPr>
                    </a:p>
                  </a:txBody>
                  <a:tcPr marL="68580" marR="68580" marT="0" marB="0" anchor="ctr">
                    <a:solidFill>
                      <a:schemeClr val="bg2"/>
                    </a:solidFill>
                  </a:tcPr>
                </a:tc>
                <a:extLst>
                  <a:ext uri="{0D108BD9-81ED-4DB2-BD59-A6C34878D82A}">
                    <a16:rowId xmlns:a16="http://schemas.microsoft.com/office/drawing/2014/main" val="1373343725"/>
                  </a:ext>
                </a:extLst>
              </a:tr>
              <a:tr h="397496">
                <a:tc>
                  <a:txBody>
                    <a:bodyPr/>
                    <a:lstStyle/>
                    <a:p>
                      <a:pPr marL="0" marR="0" algn="just">
                        <a:lnSpc>
                          <a:spcPct val="150000"/>
                        </a:lnSpc>
                        <a:spcBef>
                          <a:spcPts val="0"/>
                        </a:spcBef>
                        <a:spcAft>
                          <a:spcPts val="0"/>
                        </a:spcAft>
                      </a:pPr>
                      <a:r>
                        <a:rPr lang="en-US" sz="1400" b="1" dirty="0">
                          <a:effectLst/>
                        </a:rPr>
                        <a:t>6(c)</a:t>
                      </a:r>
                      <a:endParaRPr lang="en-US" sz="1200" b="1" dirty="0">
                        <a:effectLst/>
                        <a:latin typeface="Calibri" panose="020F0502020204030204" pitchFamily="34" charset="0"/>
                        <a:ea typeface="Calibri" panose="020F0502020204030204" pitchFamily="34" charset="0"/>
                        <a:cs typeface="Mangal"/>
                      </a:endParaRPr>
                    </a:p>
                  </a:txBody>
                  <a:tcPr marL="68580" marR="68580" marT="0" marB="0">
                    <a:solidFill>
                      <a:srgbClr val="92D050"/>
                    </a:solidFill>
                  </a:tcPr>
                </a:tc>
                <a:tc>
                  <a:txBody>
                    <a:bodyPr/>
                    <a:lstStyle/>
                    <a:p>
                      <a:pPr marL="0" marR="0">
                        <a:lnSpc>
                          <a:spcPct val="150000"/>
                        </a:lnSpc>
                        <a:spcBef>
                          <a:spcPts val="0"/>
                        </a:spcBef>
                        <a:spcAft>
                          <a:spcPts val="0"/>
                        </a:spcAft>
                      </a:pPr>
                      <a:r>
                        <a:rPr lang="en-US" sz="1400" b="1" dirty="0">
                          <a:effectLst/>
                        </a:rPr>
                        <a:t>IQF( Metric Ton/</a:t>
                      </a:r>
                      <a:r>
                        <a:rPr lang="en-US" sz="1400" b="1" dirty="0" err="1">
                          <a:effectLst/>
                        </a:rPr>
                        <a:t>Hr</a:t>
                      </a:r>
                      <a:r>
                        <a:rPr lang="en-US" sz="1400" b="1" dirty="0">
                          <a:effectLst/>
                        </a:rPr>
                        <a:t>)</a:t>
                      </a:r>
                      <a:endParaRPr lang="en-US" sz="1200" b="1" dirty="0">
                        <a:effectLst/>
                        <a:latin typeface="Calibri" panose="020F0502020204030204" pitchFamily="34" charset="0"/>
                        <a:ea typeface="Calibri" panose="020F0502020204030204" pitchFamily="34" charset="0"/>
                        <a:cs typeface="Mangal"/>
                      </a:endParaRPr>
                    </a:p>
                  </a:txBody>
                  <a:tcPr marL="68580" marR="68580" marT="0" marB="0">
                    <a:solidFill>
                      <a:schemeClr val="bg2"/>
                    </a:solidFill>
                  </a:tcPr>
                </a:tc>
                <a:tc>
                  <a:txBody>
                    <a:bodyPr/>
                    <a:lstStyle/>
                    <a:p>
                      <a:pPr marL="0" marR="0" algn="ctr">
                        <a:lnSpc>
                          <a:spcPct val="150000"/>
                        </a:lnSpc>
                        <a:spcBef>
                          <a:spcPts val="0"/>
                        </a:spcBef>
                        <a:spcAft>
                          <a:spcPts val="0"/>
                        </a:spcAft>
                      </a:pPr>
                      <a:r>
                        <a:rPr lang="en-US" sz="1400" b="1" dirty="0">
                          <a:effectLst/>
                        </a:rPr>
                        <a:t>228.80</a:t>
                      </a:r>
                      <a:endParaRPr lang="en-US" sz="1200" b="1" dirty="0">
                        <a:effectLst/>
                        <a:latin typeface="Calibri" panose="020F0502020204030204" pitchFamily="34" charset="0"/>
                        <a:ea typeface="Calibri" panose="020F0502020204030204" pitchFamily="34" charset="0"/>
                        <a:cs typeface="Mangal"/>
                      </a:endParaRPr>
                    </a:p>
                  </a:txBody>
                  <a:tcPr marL="68580" marR="68580" marT="0" marB="0" anchor="ctr">
                    <a:solidFill>
                      <a:schemeClr val="bg2"/>
                    </a:solidFill>
                  </a:tcPr>
                </a:tc>
                <a:tc>
                  <a:txBody>
                    <a:bodyPr/>
                    <a:lstStyle/>
                    <a:p>
                      <a:pPr marL="0" marR="0" algn="ctr">
                        <a:lnSpc>
                          <a:spcPct val="150000"/>
                        </a:lnSpc>
                        <a:spcBef>
                          <a:spcPts val="0"/>
                        </a:spcBef>
                        <a:spcAft>
                          <a:spcPts val="0"/>
                        </a:spcAft>
                      </a:pPr>
                      <a:r>
                        <a:rPr lang="en-US" sz="1400" b="1" dirty="0">
                          <a:effectLst/>
                        </a:rPr>
                        <a:t>103.55</a:t>
                      </a:r>
                      <a:endParaRPr lang="en-US" sz="1200" b="1" dirty="0">
                        <a:effectLst/>
                        <a:latin typeface="Calibri" panose="020F0502020204030204" pitchFamily="34" charset="0"/>
                        <a:ea typeface="Calibri" panose="020F0502020204030204" pitchFamily="34" charset="0"/>
                        <a:cs typeface="Mangal"/>
                      </a:endParaRPr>
                    </a:p>
                  </a:txBody>
                  <a:tcPr marL="68580" marR="68580" marT="0" marB="0" anchor="ctr">
                    <a:solidFill>
                      <a:schemeClr val="bg2"/>
                    </a:solidFill>
                  </a:tcPr>
                </a:tc>
                <a:tc>
                  <a:txBody>
                    <a:bodyPr/>
                    <a:lstStyle/>
                    <a:p>
                      <a:pPr marL="0" marR="0" algn="ctr">
                        <a:lnSpc>
                          <a:spcPct val="150000"/>
                        </a:lnSpc>
                        <a:spcBef>
                          <a:spcPts val="0"/>
                        </a:spcBef>
                        <a:spcAft>
                          <a:spcPts val="0"/>
                        </a:spcAft>
                      </a:pPr>
                      <a:r>
                        <a:rPr lang="en-US" sz="1400" b="1" dirty="0">
                          <a:effectLst/>
                        </a:rPr>
                        <a:t>18.20</a:t>
                      </a:r>
                      <a:endParaRPr lang="en-US" sz="1200" b="1" dirty="0">
                        <a:effectLst/>
                        <a:latin typeface="Calibri" panose="020F0502020204030204" pitchFamily="34" charset="0"/>
                        <a:ea typeface="Calibri" panose="020F0502020204030204" pitchFamily="34" charset="0"/>
                        <a:cs typeface="Mangal"/>
                      </a:endParaRPr>
                    </a:p>
                  </a:txBody>
                  <a:tcPr marL="68580" marR="68580" marT="0" marB="0" anchor="ctr">
                    <a:solidFill>
                      <a:schemeClr val="bg2"/>
                    </a:solidFill>
                  </a:tcPr>
                </a:tc>
                <a:tc>
                  <a:txBody>
                    <a:bodyPr/>
                    <a:lstStyle/>
                    <a:p>
                      <a:pPr marL="0" marR="0" algn="ctr">
                        <a:lnSpc>
                          <a:spcPct val="150000"/>
                        </a:lnSpc>
                        <a:spcBef>
                          <a:spcPts val="0"/>
                        </a:spcBef>
                        <a:spcAft>
                          <a:spcPts val="0"/>
                        </a:spcAft>
                      </a:pPr>
                      <a:r>
                        <a:rPr lang="en-US" sz="1400" b="1" dirty="0">
                          <a:effectLst/>
                        </a:rPr>
                        <a:t>85.35</a:t>
                      </a:r>
                      <a:endParaRPr lang="en-US" sz="1200" b="1" dirty="0">
                        <a:effectLst/>
                        <a:latin typeface="Calibri" panose="020F0502020204030204" pitchFamily="34" charset="0"/>
                        <a:ea typeface="Calibri" panose="020F0502020204030204" pitchFamily="34" charset="0"/>
                        <a:cs typeface="Mangal"/>
                      </a:endParaRPr>
                    </a:p>
                  </a:txBody>
                  <a:tcPr marL="68580" marR="68580" marT="0" marB="0" anchor="ctr">
                    <a:solidFill>
                      <a:schemeClr val="bg2"/>
                    </a:solidFill>
                  </a:tcPr>
                </a:tc>
                <a:extLst>
                  <a:ext uri="{0D108BD9-81ED-4DB2-BD59-A6C34878D82A}">
                    <a16:rowId xmlns:a16="http://schemas.microsoft.com/office/drawing/2014/main" val="1689840956"/>
                  </a:ext>
                </a:extLst>
              </a:tr>
              <a:tr h="397496">
                <a:tc>
                  <a:txBody>
                    <a:bodyPr/>
                    <a:lstStyle/>
                    <a:p>
                      <a:pPr marL="0" marR="0" algn="just">
                        <a:lnSpc>
                          <a:spcPct val="150000"/>
                        </a:lnSpc>
                        <a:spcBef>
                          <a:spcPts val="0"/>
                        </a:spcBef>
                        <a:spcAft>
                          <a:spcPts val="0"/>
                        </a:spcAft>
                      </a:pPr>
                      <a:r>
                        <a:rPr lang="en-US" sz="1400" b="1" dirty="0">
                          <a:effectLst/>
                        </a:rPr>
                        <a:t>6(d)</a:t>
                      </a:r>
                      <a:endParaRPr lang="en-US" sz="1200" b="1" dirty="0">
                        <a:effectLst/>
                        <a:latin typeface="Calibri" panose="020F0502020204030204" pitchFamily="34" charset="0"/>
                        <a:ea typeface="Calibri" panose="020F0502020204030204" pitchFamily="34" charset="0"/>
                        <a:cs typeface="Mangal"/>
                      </a:endParaRPr>
                    </a:p>
                  </a:txBody>
                  <a:tcPr marL="68580" marR="68580" marT="0" marB="0">
                    <a:solidFill>
                      <a:srgbClr val="92D050"/>
                    </a:solidFill>
                  </a:tcPr>
                </a:tc>
                <a:tc>
                  <a:txBody>
                    <a:bodyPr/>
                    <a:lstStyle/>
                    <a:p>
                      <a:pPr marL="0" marR="0">
                        <a:lnSpc>
                          <a:spcPct val="150000"/>
                        </a:lnSpc>
                        <a:spcBef>
                          <a:spcPts val="0"/>
                        </a:spcBef>
                        <a:spcAft>
                          <a:spcPts val="0"/>
                        </a:spcAft>
                      </a:pPr>
                      <a:r>
                        <a:rPr lang="en-US" sz="1400" b="1">
                          <a:effectLst/>
                        </a:rPr>
                        <a:t>Reefer Trucks</a:t>
                      </a:r>
                      <a:endParaRPr lang="en-US" sz="1200" b="1">
                        <a:effectLst/>
                        <a:latin typeface="Calibri" panose="020F0502020204030204" pitchFamily="34" charset="0"/>
                        <a:ea typeface="Calibri" panose="020F0502020204030204" pitchFamily="34" charset="0"/>
                        <a:cs typeface="Mangal"/>
                      </a:endParaRPr>
                    </a:p>
                  </a:txBody>
                  <a:tcPr marL="68580" marR="68580" marT="0" marB="0">
                    <a:solidFill>
                      <a:schemeClr val="bg2"/>
                    </a:solidFill>
                  </a:tcPr>
                </a:tc>
                <a:tc>
                  <a:txBody>
                    <a:bodyPr/>
                    <a:lstStyle/>
                    <a:p>
                      <a:pPr marL="0" marR="0" algn="ctr">
                        <a:lnSpc>
                          <a:spcPct val="150000"/>
                        </a:lnSpc>
                        <a:spcBef>
                          <a:spcPts val="0"/>
                        </a:spcBef>
                        <a:spcAft>
                          <a:spcPts val="0"/>
                        </a:spcAft>
                      </a:pPr>
                      <a:r>
                        <a:rPr lang="en-US" sz="1400" b="1" dirty="0">
                          <a:effectLst/>
                        </a:rPr>
                        <a:t>1403</a:t>
                      </a:r>
                      <a:endParaRPr lang="en-US" sz="1200" b="1" dirty="0">
                        <a:effectLst/>
                        <a:latin typeface="Calibri" panose="020F0502020204030204" pitchFamily="34" charset="0"/>
                        <a:ea typeface="Calibri" panose="020F0502020204030204" pitchFamily="34" charset="0"/>
                        <a:cs typeface="Mangal"/>
                      </a:endParaRPr>
                    </a:p>
                  </a:txBody>
                  <a:tcPr marL="68580" marR="68580" marT="0" marB="0" anchor="b">
                    <a:solidFill>
                      <a:schemeClr val="bg2"/>
                    </a:solidFill>
                  </a:tcPr>
                </a:tc>
                <a:tc>
                  <a:txBody>
                    <a:bodyPr/>
                    <a:lstStyle/>
                    <a:p>
                      <a:pPr marL="0" marR="0" algn="ctr">
                        <a:lnSpc>
                          <a:spcPct val="150000"/>
                        </a:lnSpc>
                        <a:spcBef>
                          <a:spcPts val="0"/>
                        </a:spcBef>
                        <a:spcAft>
                          <a:spcPts val="0"/>
                        </a:spcAft>
                      </a:pPr>
                      <a:r>
                        <a:rPr lang="en-US" sz="1400" b="1" dirty="0">
                          <a:effectLst/>
                        </a:rPr>
                        <a:t>706</a:t>
                      </a:r>
                      <a:endParaRPr lang="en-US" sz="1200" b="1" dirty="0">
                        <a:effectLst/>
                        <a:latin typeface="Calibri" panose="020F0502020204030204" pitchFamily="34" charset="0"/>
                        <a:ea typeface="Calibri" panose="020F0502020204030204" pitchFamily="34" charset="0"/>
                        <a:cs typeface="Mangal"/>
                      </a:endParaRPr>
                    </a:p>
                  </a:txBody>
                  <a:tcPr marL="68580" marR="68580" marT="0" marB="0" anchor="b">
                    <a:solidFill>
                      <a:schemeClr val="bg2"/>
                    </a:solidFill>
                  </a:tcPr>
                </a:tc>
                <a:tc>
                  <a:txBody>
                    <a:bodyPr/>
                    <a:lstStyle/>
                    <a:p>
                      <a:pPr marL="0" marR="0" algn="ctr">
                        <a:lnSpc>
                          <a:spcPct val="150000"/>
                        </a:lnSpc>
                        <a:spcBef>
                          <a:spcPts val="0"/>
                        </a:spcBef>
                        <a:spcAft>
                          <a:spcPts val="0"/>
                        </a:spcAft>
                      </a:pPr>
                      <a:r>
                        <a:rPr lang="en-US" sz="1400" b="1" dirty="0">
                          <a:effectLst/>
                        </a:rPr>
                        <a:t>161</a:t>
                      </a:r>
                      <a:endParaRPr lang="en-US" sz="1200" b="1" dirty="0">
                        <a:effectLst/>
                        <a:latin typeface="Calibri" panose="020F0502020204030204" pitchFamily="34" charset="0"/>
                        <a:ea typeface="Calibri" panose="020F0502020204030204" pitchFamily="34" charset="0"/>
                        <a:cs typeface="Mangal"/>
                      </a:endParaRPr>
                    </a:p>
                  </a:txBody>
                  <a:tcPr marL="68580" marR="68580" marT="0" marB="0" anchor="b">
                    <a:solidFill>
                      <a:schemeClr val="bg2"/>
                    </a:solidFill>
                  </a:tcPr>
                </a:tc>
                <a:tc>
                  <a:txBody>
                    <a:bodyPr/>
                    <a:lstStyle/>
                    <a:p>
                      <a:pPr marL="0" marR="0" algn="ctr">
                        <a:lnSpc>
                          <a:spcPct val="150000"/>
                        </a:lnSpc>
                        <a:spcBef>
                          <a:spcPts val="0"/>
                        </a:spcBef>
                        <a:spcAft>
                          <a:spcPts val="0"/>
                        </a:spcAft>
                      </a:pPr>
                      <a:r>
                        <a:rPr lang="en-US" sz="1400" b="1" dirty="0">
                          <a:effectLst/>
                          <a:latin typeface="Calibri" panose="020F0502020204030204" pitchFamily="34" charset="0"/>
                          <a:ea typeface="Calibri" panose="020F0502020204030204" pitchFamily="34" charset="0"/>
                          <a:cs typeface="Mangal"/>
                        </a:rPr>
                        <a:t>545</a:t>
                      </a:r>
                      <a:endParaRPr lang="en-US" sz="1200" b="1" dirty="0">
                        <a:effectLst/>
                        <a:latin typeface="Calibri" panose="020F0502020204030204" pitchFamily="34" charset="0"/>
                        <a:ea typeface="Calibri" panose="020F0502020204030204" pitchFamily="34" charset="0"/>
                        <a:cs typeface="Mangal"/>
                      </a:endParaRPr>
                    </a:p>
                  </a:txBody>
                  <a:tcPr marL="68580" marR="68580" marT="0" marB="0" anchor="b">
                    <a:solidFill>
                      <a:schemeClr val="bg2"/>
                    </a:solidFill>
                  </a:tcPr>
                </a:tc>
                <a:extLst>
                  <a:ext uri="{0D108BD9-81ED-4DB2-BD59-A6C34878D82A}">
                    <a16:rowId xmlns:a16="http://schemas.microsoft.com/office/drawing/2014/main" val="210417719"/>
                  </a:ext>
                </a:extLst>
              </a:tr>
            </a:tbl>
          </a:graphicData>
        </a:graphic>
      </p:graphicFrame>
      <p:sp>
        <p:nvSpPr>
          <p:cNvPr id="6" name="Slide Number Placeholder 5"/>
          <p:cNvSpPr>
            <a:spLocks noGrp="1"/>
          </p:cNvSpPr>
          <p:nvPr>
            <p:ph type="sldNum" sz="quarter" idx="12"/>
          </p:nvPr>
        </p:nvSpPr>
        <p:spPr/>
        <p:txBody>
          <a:bodyPr/>
          <a:lstStyle/>
          <a:p>
            <a:fld id="{9EDA51F7-9BA2-48D3-A9DC-D5DA1EAE6853}" type="slidenum">
              <a:rPr lang="en-US" smtClean="0"/>
              <a:pPr/>
              <a:t>10</a:t>
            </a:fld>
            <a:endParaRPr lang="en-US"/>
          </a:p>
        </p:txBody>
      </p:sp>
      <p:sp>
        <p:nvSpPr>
          <p:cNvPr id="5" name="Rectangle 1"/>
          <p:cNvSpPr>
            <a:spLocks noChangeArrowheads="1"/>
          </p:cNvSpPr>
          <p:nvPr/>
        </p:nvSpPr>
        <p:spPr bwMode="auto">
          <a:xfrm>
            <a:off x="457200" y="436858"/>
            <a:ext cx="8229600" cy="461665"/>
          </a:xfrm>
          <a:prstGeom prst="rect">
            <a:avLst/>
          </a:prstGeom>
          <a:solidFill>
            <a:schemeClr val="accent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002060"/>
                </a:solidFill>
                <a:effectLst/>
                <a:latin typeface="+mj-lt"/>
                <a:ea typeface="Times New Roman" pitchFamily="18" charset="0"/>
                <a:cs typeface="Arial" pitchFamily="34" charset="0"/>
              </a:rPr>
              <a:t>Scheme of Integrated Cold Chain and Value Addition Infrastructure</a:t>
            </a:r>
            <a:endParaRPr kumimoji="0" lang="en-US" sz="3600" b="0" i="0" u="none" strike="noStrike" cap="none" normalizeH="0" baseline="0" dirty="0">
              <a:ln>
                <a:noFill/>
              </a:ln>
              <a:solidFill>
                <a:srgbClr val="002060"/>
              </a:solidFill>
              <a:effectLst/>
              <a:latin typeface="+mj-lt"/>
              <a:cs typeface="Arial" pitchFamily="34" charset="0"/>
            </a:endParaRPr>
          </a:p>
        </p:txBody>
      </p:sp>
    </p:spTree>
    <p:extLst>
      <p:ext uri="{BB962C8B-B14F-4D97-AF65-F5344CB8AC3E}">
        <p14:creationId xmlns:p14="http://schemas.microsoft.com/office/powerpoint/2010/main" val="3003588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803694" y="135175"/>
            <a:ext cx="8126083" cy="461665"/>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a:ln>
                  <a:noFill/>
                </a:ln>
                <a:effectLst/>
                <a:latin typeface="+mj-lt"/>
                <a:ea typeface="Times New Roman" pitchFamily="18" charset="0"/>
                <a:cs typeface="Arial" pitchFamily="34" charset="0"/>
              </a:rPr>
              <a:t>Scheme for Creation of Backward &amp; Forward Linkages</a:t>
            </a:r>
            <a:endParaRPr kumimoji="0" lang="en-US" sz="3600" b="0" i="0" u="none" strike="noStrike" cap="none" normalizeH="0" baseline="0" dirty="0">
              <a:ln>
                <a:noFill/>
              </a:ln>
              <a:effectLst/>
              <a:latin typeface="+mj-lt"/>
              <a:cs typeface="Arial" pitchFamily="34" charset="0"/>
            </a:endParaRPr>
          </a:p>
        </p:txBody>
      </p:sp>
      <p:sp>
        <p:nvSpPr>
          <p:cNvPr id="50178" name="Rectangle 2"/>
          <p:cNvSpPr>
            <a:spLocks noChangeArrowheads="1"/>
          </p:cNvSpPr>
          <p:nvPr/>
        </p:nvSpPr>
        <p:spPr bwMode="auto">
          <a:xfrm>
            <a:off x="381000" y="2558773"/>
            <a:ext cx="8534400" cy="3323987"/>
          </a:xfrm>
          <a:prstGeom prst="rect">
            <a:avLst/>
          </a:prstGeom>
          <a:solidFill>
            <a:schemeClr val="accent6">
              <a:lumMod val="40000"/>
              <a:lumOff val="6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0" u="sng" strike="noStrike" cap="none" normalizeH="0" baseline="0" dirty="0">
                <a:ln>
                  <a:noFill/>
                </a:ln>
                <a:solidFill>
                  <a:srgbClr val="002060"/>
                </a:solidFill>
                <a:effectLst/>
                <a:latin typeface="+mj-lt"/>
                <a:ea typeface="Times New Roman" pitchFamily="18" charset="0"/>
                <a:cs typeface="Arial" pitchFamily="34" charset="0"/>
              </a:rPr>
              <a:t>Status of Implementation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cs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000" b="0" i="0" u="none" strike="noStrike" cap="none" normalizeH="0" baseline="0" dirty="0" err="1">
                <a:ln>
                  <a:noFill/>
                </a:ln>
                <a:solidFill>
                  <a:srgbClr val="000000"/>
                </a:solidFill>
                <a:effectLst/>
                <a:latin typeface="+mj-lt"/>
                <a:ea typeface="Times New Roman" pitchFamily="18" charset="0"/>
                <a:cs typeface="Arial" pitchFamily="34" charset="0"/>
              </a:rPr>
              <a:t>EoI</a:t>
            </a:r>
            <a:r>
              <a:rPr kumimoji="0" lang="en-US" sz="2000" b="0" i="0" u="none" strike="noStrike" cap="none" normalizeH="0" baseline="0" dirty="0">
                <a:ln>
                  <a:noFill/>
                </a:ln>
                <a:solidFill>
                  <a:srgbClr val="000000"/>
                </a:solidFill>
                <a:effectLst/>
                <a:latin typeface="+mj-lt"/>
                <a:ea typeface="Times New Roman" pitchFamily="18" charset="0"/>
                <a:cs typeface="Arial" pitchFamily="34" charset="0"/>
              </a:rPr>
              <a:t> dated 24.08.2017 inviting proposals for assistance under the Scheme issued.</a:t>
            </a: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000" b="0" i="0" u="none" strike="noStrike" cap="none" normalizeH="0" baseline="0" dirty="0">
                <a:ln>
                  <a:noFill/>
                </a:ln>
                <a:solidFill>
                  <a:srgbClr val="000000"/>
                </a:solidFill>
                <a:effectLst/>
                <a:latin typeface="+mj-lt"/>
                <a:ea typeface="Times New Roman" pitchFamily="18" charset="0"/>
                <a:cs typeface="Arial" pitchFamily="34" charset="0"/>
              </a:rPr>
              <a:t>A total of 55 project proposals were received by the Ministry by 13.11.2017, i.e. the last date for submission of proposals against the </a:t>
            </a:r>
            <a:r>
              <a:rPr kumimoji="0" lang="en-US" sz="2000" b="0" i="0" u="none" strike="noStrike" cap="none" normalizeH="0" baseline="0" dirty="0" err="1">
                <a:ln>
                  <a:noFill/>
                </a:ln>
                <a:solidFill>
                  <a:srgbClr val="000000"/>
                </a:solidFill>
                <a:effectLst/>
                <a:latin typeface="+mj-lt"/>
                <a:ea typeface="Times New Roman" pitchFamily="18" charset="0"/>
                <a:cs typeface="Arial" pitchFamily="34" charset="0"/>
              </a:rPr>
              <a:t>EoI</a:t>
            </a:r>
            <a:r>
              <a:rPr kumimoji="0" lang="en-US" sz="2000" b="0" i="0" u="none" strike="noStrike" cap="none" normalizeH="0" baseline="0" dirty="0">
                <a:ln>
                  <a:noFill/>
                </a:ln>
                <a:solidFill>
                  <a:srgbClr val="000000"/>
                </a:solidFill>
                <a:effectLst/>
                <a:latin typeface="+mj-lt"/>
                <a:ea typeface="Times New Roman" pitchFamily="18" charset="0"/>
                <a:cs typeface="Arial" pitchFamily="34" charset="0"/>
              </a:rPr>
              <a:t>. </a:t>
            </a: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000" b="0" i="0" u="none" strike="noStrike" cap="none" normalizeH="0" baseline="0" dirty="0">
                <a:ln>
                  <a:noFill/>
                </a:ln>
                <a:solidFill>
                  <a:srgbClr val="000000"/>
                </a:solidFill>
                <a:effectLst/>
                <a:latin typeface="+mj-lt"/>
                <a:ea typeface="Times New Roman" pitchFamily="18" charset="0"/>
                <a:cs typeface="Arial" pitchFamily="34" charset="0"/>
              </a:rPr>
              <a:t>The Inter-Ministerial Approval Committee meeting was held on 08.02.2018 to consider the recommendations of the Technical Committee. </a:t>
            </a: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000" b="0" i="0" u="none" strike="noStrike" cap="none" normalizeH="0" baseline="0" dirty="0">
                <a:ln>
                  <a:noFill/>
                </a:ln>
                <a:solidFill>
                  <a:srgbClr val="000000"/>
                </a:solidFill>
                <a:effectLst/>
                <a:latin typeface="+mj-lt"/>
                <a:ea typeface="Times New Roman" pitchFamily="18" charset="0"/>
                <a:cs typeface="Arial" pitchFamily="34" charset="0"/>
              </a:rPr>
              <a:t>The IMAC found 23 of the 55 proposals as eligible.</a:t>
            </a:r>
            <a:endParaRPr kumimoji="0" lang="en-US" sz="3200" b="0" i="0" u="none" strike="noStrike" cap="none" normalizeH="0" baseline="0" dirty="0">
              <a:ln>
                <a:noFill/>
              </a:ln>
              <a:solidFill>
                <a:schemeClr val="tx1"/>
              </a:solidFill>
              <a:effectLst/>
              <a:latin typeface="+mj-lt"/>
              <a:cs typeface="Arial" pitchFamily="34" charset="0"/>
            </a:endParaRPr>
          </a:p>
        </p:txBody>
      </p:sp>
      <p:pic>
        <p:nvPicPr>
          <p:cNvPr id="4" name="Picture 3" descr="inner-banner02.jpg"/>
          <p:cNvPicPr>
            <a:picLocks noChangeAspect="1"/>
          </p:cNvPicPr>
          <p:nvPr/>
        </p:nvPicPr>
        <p:blipFill>
          <a:blip r:embed="rId2"/>
          <a:stretch>
            <a:fillRect/>
          </a:stretch>
        </p:blipFill>
        <p:spPr>
          <a:xfrm>
            <a:off x="76200" y="5867400"/>
            <a:ext cx="9144000" cy="688916"/>
          </a:xfrm>
          <a:prstGeom prst="rect">
            <a:avLst/>
          </a:prstGeom>
        </p:spPr>
      </p:pic>
      <p:sp>
        <p:nvSpPr>
          <p:cNvPr id="3" name="Slide Number Placeholder 2"/>
          <p:cNvSpPr>
            <a:spLocks noGrp="1"/>
          </p:cNvSpPr>
          <p:nvPr>
            <p:ph type="sldNum" sz="quarter" idx="12"/>
          </p:nvPr>
        </p:nvSpPr>
        <p:spPr/>
        <p:txBody>
          <a:bodyPr/>
          <a:lstStyle/>
          <a:p>
            <a:fld id="{9EDA51F7-9BA2-48D3-A9DC-D5DA1EAE6853}" type="slidenum">
              <a:rPr lang="en-US" smtClean="0"/>
              <a:pPr/>
              <a:t>11</a:t>
            </a:fld>
            <a:endParaRPr lang="en-US"/>
          </a:p>
        </p:txBody>
      </p:sp>
      <p:sp>
        <p:nvSpPr>
          <p:cNvPr id="6" name="Rectangle 1"/>
          <p:cNvSpPr>
            <a:spLocks noChangeArrowheads="1"/>
          </p:cNvSpPr>
          <p:nvPr/>
        </p:nvSpPr>
        <p:spPr bwMode="auto">
          <a:xfrm>
            <a:off x="495300" y="762000"/>
            <a:ext cx="8305800" cy="1754326"/>
          </a:xfrm>
          <a:prstGeom prst="rect">
            <a:avLst/>
          </a:prstGeom>
          <a:solidFill>
            <a:schemeClr val="accent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a:ln>
                  <a:noFill/>
                </a:ln>
                <a:solidFill>
                  <a:srgbClr val="002060"/>
                </a:solidFill>
                <a:effectLst/>
                <a:latin typeface="+mj-lt"/>
                <a:ea typeface="Times New Roman" pitchFamily="18" charset="0"/>
                <a:cs typeface="Arial" pitchFamily="34" charset="0"/>
              </a:rPr>
              <a:t>The</a:t>
            </a:r>
            <a:r>
              <a:rPr kumimoji="0" lang="en-US" b="1" i="0" u="none" strike="noStrike" cap="none" normalizeH="0" dirty="0">
                <a:ln>
                  <a:noFill/>
                </a:ln>
                <a:solidFill>
                  <a:srgbClr val="002060"/>
                </a:solidFill>
                <a:effectLst/>
                <a:latin typeface="+mj-lt"/>
                <a:ea typeface="Times New Roman" pitchFamily="18" charset="0"/>
                <a:cs typeface="Arial" pitchFamily="34" charset="0"/>
              </a:rPr>
              <a:t> objective of the schemes is to provide effective and seamless backward and forward integration for processed food industry by plugging the gaps in supply chain in terms of availability of raw material and linkages with the market. The Govt. has allocated a fund of </a:t>
            </a:r>
            <a:r>
              <a:rPr kumimoji="0" lang="en-US" b="1" i="0" u="none" strike="noStrike" cap="none" normalizeH="0" dirty="0" err="1">
                <a:ln>
                  <a:noFill/>
                </a:ln>
                <a:solidFill>
                  <a:srgbClr val="002060"/>
                </a:solidFill>
                <a:effectLst/>
                <a:latin typeface="+mj-lt"/>
                <a:ea typeface="Times New Roman" pitchFamily="18" charset="0"/>
                <a:cs typeface="Arial" pitchFamily="34" charset="0"/>
              </a:rPr>
              <a:t>Rs</a:t>
            </a:r>
            <a:r>
              <a:rPr kumimoji="0" lang="en-US" b="1" i="0" u="none" strike="noStrike" cap="none" normalizeH="0" dirty="0">
                <a:ln>
                  <a:noFill/>
                </a:ln>
                <a:solidFill>
                  <a:srgbClr val="002060"/>
                </a:solidFill>
                <a:effectLst/>
                <a:latin typeface="+mj-lt"/>
                <a:ea typeface="Times New Roman" pitchFamily="18" charset="0"/>
                <a:cs typeface="Arial" pitchFamily="34" charset="0"/>
              </a:rPr>
              <a:t>. 150 Cr. For taking up 50 projects under the scheme for creation of Backward and Forward Linkages during the period conterminous with 12</a:t>
            </a:r>
            <a:r>
              <a:rPr kumimoji="0" lang="en-US" b="1" i="0" u="none" strike="noStrike" cap="none" normalizeH="0" baseline="30000" dirty="0">
                <a:ln>
                  <a:noFill/>
                </a:ln>
                <a:solidFill>
                  <a:srgbClr val="002060"/>
                </a:solidFill>
                <a:effectLst/>
                <a:latin typeface="+mj-lt"/>
                <a:ea typeface="Times New Roman" pitchFamily="18" charset="0"/>
                <a:cs typeface="Arial" pitchFamily="34" charset="0"/>
              </a:rPr>
              <a:t>th</a:t>
            </a:r>
            <a:r>
              <a:rPr kumimoji="0" lang="en-US" b="1" i="0" u="none" strike="noStrike" cap="none" normalizeH="0" dirty="0">
                <a:ln>
                  <a:noFill/>
                </a:ln>
                <a:solidFill>
                  <a:srgbClr val="002060"/>
                </a:solidFill>
                <a:effectLst/>
                <a:latin typeface="+mj-lt"/>
                <a:ea typeface="Times New Roman" pitchFamily="18" charset="0"/>
                <a:cs typeface="Arial" pitchFamily="34" charset="0"/>
              </a:rPr>
              <a:t> Finance Commissions i.e. </a:t>
            </a:r>
            <a:r>
              <a:rPr kumimoji="0" lang="en-US" b="1" i="0" u="none" strike="noStrike" cap="none" normalizeH="0" dirty="0" err="1">
                <a:ln>
                  <a:noFill/>
                </a:ln>
                <a:solidFill>
                  <a:srgbClr val="002060"/>
                </a:solidFill>
                <a:effectLst/>
                <a:latin typeface="+mj-lt"/>
                <a:ea typeface="Times New Roman" pitchFamily="18" charset="0"/>
                <a:cs typeface="Arial" pitchFamily="34" charset="0"/>
              </a:rPr>
              <a:t>upto</a:t>
            </a:r>
            <a:r>
              <a:rPr kumimoji="0" lang="en-US" b="1" i="0" u="none" strike="noStrike" cap="none" normalizeH="0" dirty="0">
                <a:ln>
                  <a:noFill/>
                </a:ln>
                <a:solidFill>
                  <a:srgbClr val="002060"/>
                </a:solidFill>
                <a:effectLst/>
                <a:latin typeface="+mj-lt"/>
                <a:ea typeface="Times New Roman" pitchFamily="18" charset="0"/>
                <a:cs typeface="Arial" pitchFamily="34" charset="0"/>
              </a:rPr>
              <a:t> 2019-20.</a:t>
            </a:r>
            <a:endParaRPr kumimoji="0" lang="en-US" sz="2400" b="0" i="0" u="none" strike="noStrike" cap="none" normalizeH="0" baseline="0" dirty="0">
              <a:ln>
                <a:noFill/>
              </a:ln>
              <a:solidFill>
                <a:srgbClr val="002060"/>
              </a:solidFill>
              <a:effectLst/>
              <a:latin typeface="+mj-lt"/>
              <a:cs typeface="Arial" pitchFamily="34" charset="0"/>
            </a:endParaRPr>
          </a:p>
        </p:txBody>
      </p:sp>
    </p:spTree>
    <p:extLst>
      <p:ext uri="{BB962C8B-B14F-4D97-AF65-F5344CB8AC3E}">
        <p14:creationId xmlns:p14="http://schemas.microsoft.com/office/powerpoint/2010/main" val="539385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76200" y="300335"/>
            <a:ext cx="8534400" cy="461665"/>
          </a:xfrm>
          <a:prstGeom prst="rect">
            <a:avLst/>
          </a:prstGeom>
          <a:solidFill>
            <a:schemeClr val="accent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a:ln>
                  <a:noFill/>
                </a:ln>
                <a:solidFill>
                  <a:srgbClr val="000000"/>
                </a:solidFill>
                <a:effectLst/>
                <a:latin typeface="+mj-lt"/>
                <a:ea typeface="Times New Roman" pitchFamily="18" charset="0"/>
                <a:cs typeface="Arial" pitchFamily="34" charset="0"/>
              </a:rPr>
              <a:t>Scheme for Creation of Backward &amp; Forward Linkages</a:t>
            </a:r>
            <a:endParaRPr kumimoji="0" lang="en-US" sz="3600" b="0" i="0" u="none" strike="noStrike" cap="none" normalizeH="0" baseline="0" dirty="0">
              <a:ln>
                <a:noFill/>
              </a:ln>
              <a:solidFill>
                <a:schemeClr val="tx1"/>
              </a:solidFill>
              <a:effectLst/>
              <a:latin typeface="+mj-lt"/>
              <a:cs typeface="Arial" pitchFamily="34" charset="0"/>
            </a:endParaRPr>
          </a:p>
        </p:txBody>
      </p:sp>
      <p:sp>
        <p:nvSpPr>
          <p:cNvPr id="50178" name="Rectangle 2"/>
          <p:cNvSpPr>
            <a:spLocks noChangeArrowheads="1"/>
          </p:cNvSpPr>
          <p:nvPr/>
        </p:nvSpPr>
        <p:spPr bwMode="auto">
          <a:xfrm>
            <a:off x="76200" y="807778"/>
            <a:ext cx="8534400" cy="4708981"/>
          </a:xfrm>
          <a:prstGeom prst="rect">
            <a:avLst/>
          </a:prstGeom>
          <a:solidFill>
            <a:schemeClr val="accent6">
              <a:lumMod val="40000"/>
              <a:lumOff val="6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sng" strike="noStrike" cap="none" normalizeH="0" baseline="0" dirty="0">
                <a:ln>
                  <a:noFill/>
                </a:ln>
                <a:solidFill>
                  <a:srgbClr val="002060"/>
                </a:solidFill>
                <a:effectLst/>
                <a:latin typeface="+mj-lt"/>
                <a:ea typeface="Times New Roman" pitchFamily="18" charset="0"/>
                <a:cs typeface="Arial" pitchFamily="34" charset="0"/>
              </a:rPr>
              <a:t>Status of Implementation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j-lt"/>
              <a:cs typeface="Arial" pitchFamily="34" charset="0"/>
            </a:endParaRP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400" b="0" i="0" u="none" strike="noStrike" cap="none" normalizeH="0" baseline="0" dirty="0">
                <a:ln>
                  <a:noFill/>
                </a:ln>
                <a:solidFill>
                  <a:srgbClr val="000000"/>
                </a:solidFill>
                <a:effectLst/>
                <a:latin typeface="+mj-lt"/>
                <a:ea typeface="Times New Roman" pitchFamily="18" charset="0"/>
                <a:cs typeface="Arial" pitchFamily="34" charset="0"/>
              </a:rPr>
              <a:t>The Ministry had issued an </a:t>
            </a:r>
            <a:r>
              <a:rPr kumimoji="0" lang="en-US" sz="2400" b="0" i="0" u="none" strike="noStrike" cap="none" normalizeH="0" baseline="0" dirty="0" err="1">
                <a:ln>
                  <a:noFill/>
                </a:ln>
                <a:solidFill>
                  <a:srgbClr val="000000"/>
                </a:solidFill>
                <a:effectLst/>
                <a:latin typeface="+mj-lt"/>
                <a:ea typeface="Times New Roman" pitchFamily="18" charset="0"/>
                <a:cs typeface="Arial" pitchFamily="34" charset="0"/>
              </a:rPr>
              <a:t>EoI</a:t>
            </a:r>
            <a:r>
              <a:rPr kumimoji="0" lang="en-US" sz="2400" b="0" i="0" u="none" strike="noStrike" cap="none" normalizeH="0" baseline="0" dirty="0">
                <a:ln>
                  <a:noFill/>
                </a:ln>
                <a:solidFill>
                  <a:srgbClr val="000000"/>
                </a:solidFill>
                <a:effectLst/>
                <a:latin typeface="+mj-lt"/>
                <a:ea typeface="Times New Roman" pitchFamily="18" charset="0"/>
                <a:cs typeface="Arial" pitchFamily="34" charset="0"/>
              </a:rPr>
              <a:t> dated 24.08.2017 inviting proposals for assistance under the Scheme. </a:t>
            </a: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400" b="0" i="0" u="none" strike="noStrike" cap="none" normalizeH="0" baseline="0" dirty="0">
                <a:ln>
                  <a:noFill/>
                </a:ln>
                <a:solidFill>
                  <a:srgbClr val="000000"/>
                </a:solidFill>
                <a:effectLst/>
                <a:latin typeface="+mj-lt"/>
                <a:ea typeface="Times New Roman" pitchFamily="18" charset="0"/>
                <a:cs typeface="Arial" pitchFamily="34" charset="0"/>
              </a:rPr>
              <a:t>A total of 55 project proposals were received by the Ministry by 13.11.2017, i.e. the last date for submission of proposals against the </a:t>
            </a:r>
            <a:r>
              <a:rPr kumimoji="0" lang="en-US" sz="2400" b="0" i="0" u="none" strike="noStrike" cap="none" normalizeH="0" baseline="0" dirty="0" err="1">
                <a:ln>
                  <a:noFill/>
                </a:ln>
                <a:solidFill>
                  <a:srgbClr val="000000"/>
                </a:solidFill>
                <a:effectLst/>
                <a:latin typeface="+mj-lt"/>
                <a:ea typeface="Times New Roman" pitchFamily="18" charset="0"/>
                <a:cs typeface="Arial" pitchFamily="34" charset="0"/>
              </a:rPr>
              <a:t>EoI</a:t>
            </a:r>
            <a:r>
              <a:rPr kumimoji="0" lang="en-US" sz="2400" b="0" i="0" u="none" strike="noStrike" cap="none" normalizeH="0" baseline="0" dirty="0">
                <a:ln>
                  <a:noFill/>
                </a:ln>
                <a:solidFill>
                  <a:srgbClr val="000000"/>
                </a:solidFill>
                <a:effectLst/>
                <a:latin typeface="+mj-lt"/>
                <a:ea typeface="Times New Roman" pitchFamily="18" charset="0"/>
                <a:cs typeface="Arial" pitchFamily="34" charset="0"/>
              </a:rPr>
              <a:t>. </a:t>
            </a: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400" b="0" i="0" u="none" strike="noStrike" cap="none" normalizeH="0" baseline="0" dirty="0">
                <a:ln>
                  <a:noFill/>
                </a:ln>
                <a:solidFill>
                  <a:srgbClr val="000000"/>
                </a:solidFill>
                <a:effectLst/>
                <a:latin typeface="+mj-lt"/>
                <a:ea typeface="Times New Roman" pitchFamily="18" charset="0"/>
                <a:cs typeface="Arial" pitchFamily="34" charset="0"/>
              </a:rPr>
              <a:t>Technical Committee meetings were held for appraisal of the projects on 30.01.2018 and 31.01.2018. </a:t>
            </a: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400" b="0" i="0" u="none" strike="noStrike" cap="none" normalizeH="0" baseline="0" dirty="0">
                <a:ln>
                  <a:noFill/>
                </a:ln>
                <a:solidFill>
                  <a:srgbClr val="000000"/>
                </a:solidFill>
                <a:effectLst/>
                <a:latin typeface="+mj-lt"/>
                <a:ea typeface="Times New Roman" pitchFamily="18" charset="0"/>
                <a:cs typeface="Arial" pitchFamily="34" charset="0"/>
              </a:rPr>
              <a:t>The Inter-Ministerial Approval Committee meeting was held on 08.02.2018 to consider the recommendations of the technical Committee. </a:t>
            </a:r>
          </a:p>
          <a:p>
            <a:pPr marL="342900" marR="0" lvl="0" indent="-34290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sz="2400" b="0" i="0" u="none" strike="noStrike" cap="none" normalizeH="0" baseline="0" dirty="0">
                <a:ln>
                  <a:noFill/>
                </a:ln>
                <a:solidFill>
                  <a:srgbClr val="000000"/>
                </a:solidFill>
                <a:effectLst/>
                <a:latin typeface="+mj-lt"/>
                <a:ea typeface="Times New Roman" pitchFamily="18" charset="0"/>
                <a:cs typeface="Arial" pitchFamily="34" charset="0"/>
              </a:rPr>
              <a:t>The IMAC found </a:t>
            </a:r>
            <a:r>
              <a:rPr lang="en-US" sz="2400" dirty="0">
                <a:solidFill>
                  <a:srgbClr val="000000"/>
                </a:solidFill>
                <a:latin typeface="+mj-lt"/>
                <a:ea typeface="Times New Roman" pitchFamily="18" charset="0"/>
                <a:cs typeface="Arial" pitchFamily="34" charset="0"/>
              </a:rPr>
              <a:t>23</a:t>
            </a:r>
            <a:r>
              <a:rPr kumimoji="0" lang="en-US" sz="2400" b="0" i="0" u="none" strike="noStrike" cap="none" normalizeH="0" baseline="0" dirty="0">
                <a:ln>
                  <a:noFill/>
                </a:ln>
                <a:solidFill>
                  <a:srgbClr val="000000"/>
                </a:solidFill>
                <a:effectLst/>
                <a:latin typeface="+mj-lt"/>
                <a:ea typeface="Times New Roman" pitchFamily="18" charset="0"/>
                <a:cs typeface="Arial" pitchFamily="34" charset="0"/>
              </a:rPr>
              <a:t> of the 55 proposals as eligible.</a:t>
            </a:r>
            <a:endParaRPr kumimoji="0" lang="en-US" sz="3600" b="0" i="0" u="none" strike="noStrike" cap="none" normalizeH="0" baseline="0" dirty="0">
              <a:ln>
                <a:noFill/>
              </a:ln>
              <a:solidFill>
                <a:schemeClr val="tx1"/>
              </a:solidFill>
              <a:effectLst/>
              <a:latin typeface="+mj-lt"/>
              <a:cs typeface="Arial" pitchFamily="34" charset="0"/>
            </a:endParaRPr>
          </a:p>
        </p:txBody>
      </p:sp>
      <p:pic>
        <p:nvPicPr>
          <p:cNvPr id="4" name="Picture 3" descr="inner-banner02.jpg"/>
          <p:cNvPicPr>
            <a:picLocks noChangeAspect="1"/>
          </p:cNvPicPr>
          <p:nvPr/>
        </p:nvPicPr>
        <p:blipFill>
          <a:blip r:embed="rId2"/>
          <a:stretch>
            <a:fillRect/>
          </a:stretch>
        </p:blipFill>
        <p:spPr>
          <a:xfrm>
            <a:off x="0" y="5943600"/>
            <a:ext cx="9144000" cy="889000"/>
          </a:xfrm>
          <a:prstGeom prst="rect">
            <a:avLst/>
          </a:prstGeom>
        </p:spPr>
      </p:pic>
      <p:sp>
        <p:nvSpPr>
          <p:cNvPr id="3" name="Slide Number Placeholder 2"/>
          <p:cNvSpPr>
            <a:spLocks noGrp="1"/>
          </p:cNvSpPr>
          <p:nvPr>
            <p:ph type="sldNum" sz="quarter" idx="12"/>
          </p:nvPr>
        </p:nvSpPr>
        <p:spPr/>
        <p:txBody>
          <a:bodyPr/>
          <a:lstStyle/>
          <a:p>
            <a:fld id="{9EDA51F7-9BA2-48D3-A9DC-D5DA1EAE6853}" type="slidenum">
              <a:rPr lang="en-US" smtClean="0"/>
              <a:pPr/>
              <a:t>12</a:t>
            </a:fld>
            <a:endParaRPr lang="en-US"/>
          </a:p>
        </p:txBody>
      </p:sp>
    </p:spTree>
    <p:extLst>
      <p:ext uri="{BB962C8B-B14F-4D97-AF65-F5344CB8AC3E}">
        <p14:creationId xmlns:p14="http://schemas.microsoft.com/office/powerpoint/2010/main" val="2274594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nvPr>
        </p:nvGraphicFramePr>
        <p:xfrm>
          <a:off x="381000" y="2057400"/>
          <a:ext cx="8382000" cy="3086100"/>
        </p:xfrm>
        <a:graphic>
          <a:graphicData uri="http://schemas.openxmlformats.org/drawingml/2006/table">
            <a:tbl>
              <a:tblPr/>
              <a:tblGrid>
                <a:gridCol w="2828138">
                  <a:extLst>
                    <a:ext uri="{9D8B030D-6E8A-4147-A177-3AD203B41FA5}">
                      <a16:colId xmlns:a16="http://schemas.microsoft.com/office/drawing/2014/main" val="20000"/>
                    </a:ext>
                  </a:extLst>
                </a:gridCol>
                <a:gridCol w="2904289">
                  <a:extLst>
                    <a:ext uri="{9D8B030D-6E8A-4147-A177-3AD203B41FA5}">
                      <a16:colId xmlns:a16="http://schemas.microsoft.com/office/drawing/2014/main" val="20001"/>
                    </a:ext>
                  </a:extLst>
                </a:gridCol>
                <a:gridCol w="2649573">
                  <a:extLst>
                    <a:ext uri="{9D8B030D-6E8A-4147-A177-3AD203B41FA5}">
                      <a16:colId xmlns:a16="http://schemas.microsoft.com/office/drawing/2014/main" val="20002"/>
                    </a:ext>
                  </a:extLst>
                </a:gridCol>
              </a:tblGrid>
              <a:tr h="1371600">
                <a:tc>
                  <a:txBody>
                    <a:bodyPr/>
                    <a:lstStyle/>
                    <a:p>
                      <a:pPr marL="0" marR="0" algn="ctr">
                        <a:spcBef>
                          <a:spcPts val="0"/>
                        </a:spcBef>
                        <a:spcAft>
                          <a:spcPts val="0"/>
                        </a:spcAft>
                      </a:pPr>
                      <a:r>
                        <a:rPr lang="en-US" sz="2400" b="1" dirty="0">
                          <a:latin typeface="+mj-lt"/>
                          <a:ea typeface="Times New Roman"/>
                          <a:cs typeface="Times New Roman"/>
                        </a:rPr>
                        <a:t>Particulars</a:t>
                      </a:r>
                      <a:endParaRPr lang="en-US" sz="2000" dirty="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spcBef>
                          <a:spcPts val="0"/>
                        </a:spcBef>
                        <a:spcAft>
                          <a:spcPts val="0"/>
                        </a:spcAft>
                      </a:pPr>
                      <a:r>
                        <a:rPr lang="en-US" sz="2400" b="1" dirty="0">
                          <a:latin typeface="+mj-lt"/>
                          <a:ea typeface="Times New Roman"/>
                          <a:cs typeface="Times New Roman"/>
                        </a:rPr>
                        <a:t>48 years</a:t>
                      </a:r>
                      <a:endParaRPr lang="en-US" sz="2000" dirty="0">
                        <a:latin typeface="+mj-lt"/>
                        <a:ea typeface="Times New Roman"/>
                        <a:cs typeface="Times New Roman"/>
                      </a:endParaRPr>
                    </a:p>
                    <a:p>
                      <a:pPr marL="0" marR="0" algn="ctr">
                        <a:spcBef>
                          <a:spcPts val="0"/>
                        </a:spcBef>
                        <a:spcAft>
                          <a:spcPts val="0"/>
                        </a:spcAft>
                      </a:pPr>
                      <a:r>
                        <a:rPr lang="en-US" sz="2400" b="1" dirty="0">
                          <a:latin typeface="+mj-lt"/>
                          <a:ea typeface="Times New Roman"/>
                          <a:cs typeface="Times New Roman"/>
                        </a:rPr>
                        <a:t>(before May, 2014)</a:t>
                      </a:r>
                      <a:endParaRPr lang="en-US" sz="2000" dirty="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spcBef>
                          <a:spcPts val="0"/>
                        </a:spcBef>
                        <a:spcAft>
                          <a:spcPts val="0"/>
                        </a:spcAft>
                      </a:pPr>
                      <a:r>
                        <a:rPr lang="en-US" sz="2400" b="1" dirty="0">
                          <a:latin typeface="+mj-lt"/>
                          <a:ea typeface="Times New Roman"/>
                          <a:cs typeface="Times New Roman"/>
                        </a:rPr>
                        <a:t>48 months</a:t>
                      </a:r>
                      <a:endParaRPr lang="en-US" sz="2000" dirty="0">
                        <a:latin typeface="+mj-lt"/>
                        <a:ea typeface="Times New Roman"/>
                        <a:cs typeface="Times New Roman"/>
                      </a:endParaRPr>
                    </a:p>
                    <a:p>
                      <a:pPr marL="0" marR="0" algn="ctr">
                        <a:spcBef>
                          <a:spcPts val="0"/>
                        </a:spcBef>
                        <a:spcAft>
                          <a:spcPts val="0"/>
                        </a:spcAft>
                      </a:pPr>
                      <a:r>
                        <a:rPr lang="en-US" sz="2400" b="1" dirty="0">
                          <a:latin typeface="+mj-lt"/>
                          <a:ea typeface="Times New Roman"/>
                          <a:cs typeface="Times New Roman"/>
                        </a:rPr>
                        <a:t>(after May, 2014)</a:t>
                      </a:r>
                      <a:endParaRPr lang="en-US" sz="2000" dirty="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0"/>
                  </a:ext>
                </a:extLst>
              </a:tr>
              <a:tr h="1714500">
                <a:tc>
                  <a:txBody>
                    <a:bodyPr/>
                    <a:lstStyle/>
                    <a:p>
                      <a:pPr marL="0" marR="0" algn="just">
                        <a:spcBef>
                          <a:spcPts val="0"/>
                        </a:spcBef>
                        <a:spcAft>
                          <a:spcPts val="0"/>
                        </a:spcAft>
                      </a:pPr>
                      <a:r>
                        <a:rPr lang="en-US" sz="2400" dirty="0">
                          <a:latin typeface="+mj-lt"/>
                          <a:ea typeface="Times New Roman"/>
                          <a:cs typeface="Times New Roman"/>
                        </a:rPr>
                        <a:t>No. of projects sanctioned as on 28.02.2018</a:t>
                      </a:r>
                      <a:endParaRPr lang="en-US" sz="2000" dirty="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ctr">
                        <a:spcBef>
                          <a:spcPts val="0"/>
                        </a:spcBef>
                        <a:spcAft>
                          <a:spcPts val="0"/>
                        </a:spcAft>
                      </a:pPr>
                      <a:endParaRPr lang="en-US" sz="2400" dirty="0">
                        <a:latin typeface="+mj-lt"/>
                        <a:ea typeface="Times New Roman"/>
                        <a:cs typeface="Times New Roman"/>
                      </a:endParaRPr>
                    </a:p>
                    <a:p>
                      <a:pPr marL="0" marR="0" algn="ctr">
                        <a:spcBef>
                          <a:spcPts val="0"/>
                        </a:spcBef>
                        <a:spcAft>
                          <a:spcPts val="0"/>
                        </a:spcAft>
                      </a:pPr>
                      <a:r>
                        <a:rPr lang="en-US" sz="2400" dirty="0">
                          <a:latin typeface="+mj-lt"/>
                          <a:ea typeface="Times New Roman"/>
                          <a:cs typeface="Times New Roman"/>
                        </a:rPr>
                        <a:t>0</a:t>
                      </a:r>
                      <a:endParaRPr lang="en-US" sz="2000" dirty="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2400" dirty="0">
                        <a:latin typeface="+mj-lt"/>
                        <a:ea typeface="Times New Roman"/>
                        <a:cs typeface="Times New Roman"/>
                      </a:endParaRPr>
                    </a:p>
                    <a:p>
                      <a:pPr marL="0" marR="0" algn="ctr">
                        <a:spcBef>
                          <a:spcPts val="0"/>
                        </a:spcBef>
                        <a:spcAft>
                          <a:spcPts val="0"/>
                        </a:spcAft>
                      </a:pPr>
                      <a:r>
                        <a:rPr lang="en-US" sz="2400" dirty="0">
                          <a:latin typeface="+mj-lt"/>
                          <a:ea typeface="Times New Roman"/>
                          <a:cs typeface="Times New Roman"/>
                        </a:rPr>
                        <a:t>5</a:t>
                      </a:r>
                      <a:endParaRPr lang="en-US" sz="2000" dirty="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 name="Rectangle 2"/>
          <p:cNvSpPr/>
          <p:nvPr/>
        </p:nvSpPr>
        <p:spPr>
          <a:xfrm>
            <a:off x="381000" y="457200"/>
            <a:ext cx="8229600" cy="954107"/>
          </a:xfrm>
          <a:prstGeom prst="rect">
            <a:avLst/>
          </a:prstGeom>
          <a:solidFill>
            <a:schemeClr val="accent2"/>
          </a:solidFill>
        </p:spPr>
        <p:txBody>
          <a:bodyPr wrap="square">
            <a:spAutoFit/>
          </a:bodyPr>
          <a:lstStyle/>
          <a:p>
            <a:pPr algn="ctr"/>
            <a:r>
              <a:rPr lang="en-IN" sz="2800" b="1" dirty="0"/>
              <a:t>Scheme for Creation of Infrastructure for Agro Processing Clusters</a:t>
            </a:r>
            <a:endParaRPr lang="en-US" sz="2800" dirty="0"/>
          </a:p>
        </p:txBody>
      </p:sp>
      <p:sp>
        <p:nvSpPr>
          <p:cNvPr id="4" name="Slide Number Placeholder 3"/>
          <p:cNvSpPr>
            <a:spLocks noGrp="1"/>
          </p:cNvSpPr>
          <p:nvPr>
            <p:ph type="sldNum" sz="quarter" idx="12"/>
          </p:nvPr>
        </p:nvSpPr>
        <p:spPr/>
        <p:txBody>
          <a:bodyPr/>
          <a:lstStyle/>
          <a:p>
            <a:fld id="{9EDA51F7-9BA2-48D3-A9DC-D5DA1EAE6853}" type="slidenum">
              <a:rPr lang="en-US" smtClean="0"/>
              <a:pPr/>
              <a:t>13</a:t>
            </a:fld>
            <a:endParaRPr lang="en-US"/>
          </a:p>
        </p:txBody>
      </p:sp>
    </p:spTree>
    <p:extLst>
      <p:ext uri="{BB962C8B-B14F-4D97-AF65-F5344CB8AC3E}">
        <p14:creationId xmlns:p14="http://schemas.microsoft.com/office/powerpoint/2010/main" val="182143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ormAutofit fontScale="90000"/>
          </a:bodyPr>
          <a:lstStyle/>
          <a:p>
            <a:pPr lvl="0"/>
            <a:r>
              <a:rPr lang="en-US" altLang="en-US" sz="3600" b="1" u="sng" dirty="0">
                <a:latin typeface="Arial" panose="020B0604020202020204" pitchFamily="34" charset="0"/>
                <a:ea typeface="Calibri" panose="020F0502020204030204" pitchFamily="34" charset="0"/>
                <a:cs typeface="Arial" panose="020B0604020202020204" pitchFamily="34" charset="0"/>
              </a:rPr>
              <a:t>Scheme for Creation of Infrastructure for Agro Processing Clusters </a:t>
            </a:r>
            <a:br>
              <a:rPr lang="en-US" altLang="en-US" sz="800"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26861970"/>
              </p:ext>
            </p:extLst>
          </p:nvPr>
        </p:nvGraphicFramePr>
        <p:xfrm>
          <a:off x="457200" y="4940013"/>
          <a:ext cx="8229600" cy="1598900"/>
        </p:xfrm>
        <a:graphic>
          <a:graphicData uri="http://schemas.openxmlformats.org/drawingml/2006/table">
            <a:tbl>
              <a:tblPr firstRow="1" firstCol="1" bandRow="1">
                <a:tableStyleId>{5C22544A-7EE6-4342-B048-85BDC9FD1C3A}</a:tableStyleId>
              </a:tblPr>
              <a:tblGrid>
                <a:gridCol w="2776716">
                  <a:extLst>
                    <a:ext uri="{9D8B030D-6E8A-4147-A177-3AD203B41FA5}">
                      <a16:colId xmlns:a16="http://schemas.microsoft.com/office/drawing/2014/main" val="359328124"/>
                    </a:ext>
                  </a:extLst>
                </a:gridCol>
                <a:gridCol w="2851485">
                  <a:extLst>
                    <a:ext uri="{9D8B030D-6E8A-4147-A177-3AD203B41FA5}">
                      <a16:colId xmlns:a16="http://schemas.microsoft.com/office/drawing/2014/main" val="73205938"/>
                    </a:ext>
                  </a:extLst>
                </a:gridCol>
                <a:gridCol w="2601399">
                  <a:extLst>
                    <a:ext uri="{9D8B030D-6E8A-4147-A177-3AD203B41FA5}">
                      <a16:colId xmlns:a16="http://schemas.microsoft.com/office/drawing/2014/main" val="1638544994"/>
                    </a:ext>
                  </a:extLst>
                </a:gridCol>
              </a:tblGrid>
              <a:tr h="959340">
                <a:tc>
                  <a:txBody>
                    <a:bodyPr/>
                    <a:lstStyle/>
                    <a:p>
                      <a:pPr marL="0" marR="0" algn="ctr">
                        <a:spcBef>
                          <a:spcPts val="0"/>
                        </a:spcBef>
                        <a:spcAft>
                          <a:spcPts val="0"/>
                        </a:spcAft>
                      </a:pPr>
                      <a:r>
                        <a:rPr lang="en-US" sz="1200">
                          <a:effectLst/>
                        </a:rPr>
                        <a:t>Particulars</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48 years</a:t>
                      </a:r>
                      <a:endParaRPr lang="en-US" sz="1100" dirty="0">
                        <a:effectLst/>
                      </a:endParaRPr>
                    </a:p>
                    <a:p>
                      <a:pPr marL="0" marR="0" algn="ctr">
                        <a:spcBef>
                          <a:spcPts val="0"/>
                        </a:spcBef>
                        <a:spcAft>
                          <a:spcPts val="0"/>
                        </a:spcAft>
                      </a:pPr>
                      <a:r>
                        <a:rPr lang="en-US" sz="1200" dirty="0">
                          <a:effectLst/>
                        </a:rPr>
                        <a:t>(before May, 2014)</a:t>
                      </a:r>
                      <a:endParaRPr lang="en-US" sz="1100" dirty="0">
                        <a:effectLst/>
                      </a:endParaRPr>
                    </a:p>
                    <a:p>
                      <a:pPr marL="0" marR="0" algn="ctr">
                        <a:spcBef>
                          <a:spcPts val="0"/>
                        </a:spcBef>
                        <a:spcAft>
                          <a:spcPts val="0"/>
                        </a:spcAft>
                      </a:pPr>
                      <a:r>
                        <a:rPr lang="en-US" sz="1200" dirty="0">
                          <a:effectLst/>
                        </a:rPr>
                        <a:t> </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a:effectLst/>
                        </a:rPr>
                        <a:t>48 months</a:t>
                      </a:r>
                      <a:endParaRPr lang="en-US" sz="1100">
                        <a:effectLst/>
                      </a:endParaRPr>
                    </a:p>
                    <a:p>
                      <a:pPr marL="0" marR="0" algn="ctr">
                        <a:spcBef>
                          <a:spcPts val="0"/>
                        </a:spcBef>
                        <a:spcAft>
                          <a:spcPts val="0"/>
                        </a:spcAft>
                      </a:pPr>
                      <a:r>
                        <a:rPr lang="en-US" sz="1200">
                          <a:effectLst/>
                        </a:rPr>
                        <a:t>(after May, 2014)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32814774"/>
                  </a:ext>
                </a:extLst>
              </a:tr>
              <a:tr h="639560">
                <a:tc>
                  <a:txBody>
                    <a:bodyPr/>
                    <a:lstStyle/>
                    <a:p>
                      <a:pPr marL="0" marR="0" algn="just">
                        <a:spcBef>
                          <a:spcPts val="0"/>
                        </a:spcBef>
                        <a:spcAft>
                          <a:spcPts val="0"/>
                        </a:spcAft>
                      </a:pPr>
                      <a:r>
                        <a:rPr lang="en-US" sz="1200">
                          <a:effectLst/>
                        </a:rPr>
                        <a:t>No. of projects sanctioned as on 28.02.2018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0</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5</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93674978"/>
                  </a:ext>
                </a:extLst>
              </a:tr>
            </a:tbl>
          </a:graphicData>
        </a:graphic>
      </p:graphicFrame>
      <p:sp>
        <p:nvSpPr>
          <p:cNvPr id="6" name="Slide Number Placeholder 5"/>
          <p:cNvSpPr>
            <a:spLocks noGrp="1"/>
          </p:cNvSpPr>
          <p:nvPr>
            <p:ph type="sldNum" sz="quarter" idx="12"/>
          </p:nvPr>
        </p:nvSpPr>
        <p:spPr/>
        <p:txBody>
          <a:bodyPr/>
          <a:lstStyle/>
          <a:p>
            <a:fld id="{9EDA51F7-9BA2-48D3-A9DC-D5DA1EAE6853}" type="slidenum">
              <a:rPr lang="en-US" smtClean="0"/>
              <a:pPr/>
              <a:t>14</a:t>
            </a:fld>
            <a:endParaRPr lang="en-US"/>
          </a:p>
        </p:txBody>
      </p:sp>
      <p:sp>
        <p:nvSpPr>
          <p:cNvPr id="5" name="Rectangle 1"/>
          <p:cNvSpPr>
            <a:spLocks noChangeArrowheads="1"/>
          </p:cNvSpPr>
          <p:nvPr/>
        </p:nvSpPr>
        <p:spPr bwMode="auto">
          <a:xfrm>
            <a:off x="457200" y="2122756"/>
            <a:ext cx="8153400" cy="2739211"/>
          </a:xfrm>
          <a:prstGeom prst="rect">
            <a:avLst/>
          </a:prstGeom>
          <a:solidFill>
            <a:schemeClr val="accent6">
              <a:lumMod val="40000"/>
              <a:lumOff val="60000"/>
            </a:schemeClr>
          </a:solidFill>
          <a:ln>
            <a:noFill/>
          </a:ln>
          <a:effectLs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Aims at development of modern infrastructure to encourage entrepreneurs to set up food processing units based on cluster approach.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Reducing the wastage of the surplus produce and add value to the horticultural / agricultural produce.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Each project may have around 5-10 food processing units to be set up in each Agro-processing cluster with an employment generation potential.</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comparative statement indicating achievement under the scheme - 48 years Vs 48 months is as under: </a:t>
            </a:r>
            <a:endParaRPr kumimoji="0" lang="en-US" altLang="en-US" sz="9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9416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457200"/>
            <a:ext cx="7772399" cy="1434493"/>
          </a:xfrm>
          <a:solidFill>
            <a:schemeClr val="accent2"/>
          </a:solidFill>
        </p:spPr>
        <p:txBody>
          <a:bodyPr>
            <a:normAutofit/>
          </a:bodyPr>
          <a:lstStyle/>
          <a:p>
            <a:pPr lvl="0" algn="just"/>
            <a:r>
              <a:rPr lang="en-US" altLang="en-US" sz="2400" b="1" u="sng" dirty="0">
                <a:latin typeface="Arial" panose="020B0604020202020204" pitchFamily="34" charset="0"/>
                <a:ea typeface="Calibri" panose="020F0502020204030204" pitchFamily="34" charset="0"/>
                <a:cs typeface="Arial" panose="020B0604020202020204" pitchFamily="34" charset="0"/>
              </a:rPr>
              <a:t>Scheme of Technology Upgradation / Establishment / Modernization of Food Processing Industries </a:t>
            </a:r>
            <a:br>
              <a:rPr lang="en-US" altLang="en-US" sz="600" dirty="0"/>
            </a:br>
            <a:endParaRPr lang="en-US" sz="2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277678668"/>
              </p:ext>
            </p:extLst>
          </p:nvPr>
        </p:nvGraphicFramePr>
        <p:xfrm>
          <a:off x="521896" y="4691190"/>
          <a:ext cx="7620000" cy="1013079"/>
        </p:xfrm>
        <a:graphic>
          <a:graphicData uri="http://schemas.openxmlformats.org/drawingml/2006/table">
            <a:tbl>
              <a:tblPr firstRow="1" firstCol="1" bandRow="1">
                <a:tableStyleId>{5C22544A-7EE6-4342-B048-85BDC9FD1C3A}</a:tableStyleId>
              </a:tblPr>
              <a:tblGrid>
                <a:gridCol w="1655403">
                  <a:extLst>
                    <a:ext uri="{9D8B030D-6E8A-4147-A177-3AD203B41FA5}">
                      <a16:colId xmlns:a16="http://schemas.microsoft.com/office/drawing/2014/main" val="3967719599"/>
                    </a:ext>
                  </a:extLst>
                </a:gridCol>
                <a:gridCol w="1988199">
                  <a:extLst>
                    <a:ext uri="{9D8B030D-6E8A-4147-A177-3AD203B41FA5}">
                      <a16:colId xmlns:a16="http://schemas.microsoft.com/office/drawing/2014/main" val="2215232177"/>
                    </a:ext>
                  </a:extLst>
                </a:gridCol>
                <a:gridCol w="1988199">
                  <a:extLst>
                    <a:ext uri="{9D8B030D-6E8A-4147-A177-3AD203B41FA5}">
                      <a16:colId xmlns:a16="http://schemas.microsoft.com/office/drawing/2014/main" val="250563611"/>
                    </a:ext>
                  </a:extLst>
                </a:gridCol>
                <a:gridCol w="1988199">
                  <a:extLst>
                    <a:ext uri="{9D8B030D-6E8A-4147-A177-3AD203B41FA5}">
                      <a16:colId xmlns:a16="http://schemas.microsoft.com/office/drawing/2014/main" val="3976947411"/>
                    </a:ext>
                  </a:extLst>
                </a:gridCol>
              </a:tblGrid>
              <a:tr h="173228">
                <a:tc gridSpan="2">
                  <a:txBody>
                    <a:bodyPr/>
                    <a:lstStyle/>
                    <a:p>
                      <a:pPr marL="0" marR="0" algn="ctr">
                        <a:lnSpc>
                          <a:spcPct val="107000"/>
                        </a:lnSpc>
                        <a:spcBef>
                          <a:spcPts val="0"/>
                        </a:spcBef>
                        <a:spcAft>
                          <a:spcPts val="0"/>
                        </a:spcAft>
                      </a:pPr>
                      <a:r>
                        <a:rPr lang="en-US" sz="1200" dirty="0">
                          <a:effectLst/>
                        </a:rPr>
                        <a:t>In 48 years </a:t>
                      </a:r>
                      <a:r>
                        <a:rPr lang="en-US" sz="1200" dirty="0" err="1">
                          <a:effectLst/>
                        </a:rPr>
                        <a:t>viz</a:t>
                      </a:r>
                      <a:r>
                        <a:rPr lang="en-US" sz="1200" dirty="0">
                          <a:effectLst/>
                        </a:rPr>
                        <a:t> from 2007-08 to 2013-14*</a:t>
                      </a:r>
                      <a:endParaRPr lang="en-US" sz="1100" dirty="0">
                        <a:effectLst/>
                        <a:latin typeface="Calibri" panose="020F0502020204030204" pitchFamily="34" charset="0"/>
                        <a:ea typeface="Calibri" panose="020F0502020204030204" pitchFamily="34" charset="0"/>
                        <a:cs typeface="Mangal"/>
                      </a:endParaRPr>
                    </a:p>
                  </a:txBody>
                  <a:tcPr marL="68580" marR="68580" marT="0" marB="0"/>
                </a:tc>
                <a:tc hMerge="1">
                  <a:txBody>
                    <a:bodyPr/>
                    <a:lstStyle/>
                    <a:p>
                      <a:endParaRPr lang="en-US"/>
                    </a:p>
                  </a:txBody>
                  <a:tcPr/>
                </a:tc>
                <a:tc gridSpan="2">
                  <a:txBody>
                    <a:bodyPr/>
                    <a:lstStyle/>
                    <a:p>
                      <a:pPr marL="0" marR="0" algn="ctr">
                        <a:lnSpc>
                          <a:spcPct val="107000"/>
                        </a:lnSpc>
                        <a:spcBef>
                          <a:spcPts val="0"/>
                        </a:spcBef>
                        <a:spcAft>
                          <a:spcPts val="0"/>
                        </a:spcAft>
                      </a:pPr>
                      <a:r>
                        <a:rPr lang="en-US" sz="1200" dirty="0">
                          <a:effectLst/>
                        </a:rPr>
                        <a:t>During last 48 months</a:t>
                      </a:r>
                      <a:endParaRPr lang="en-US" sz="1100" dirty="0">
                        <a:effectLst/>
                        <a:latin typeface="Calibri" panose="020F0502020204030204" pitchFamily="34" charset="0"/>
                        <a:ea typeface="Calibri" panose="020F0502020204030204" pitchFamily="34" charset="0"/>
                        <a:cs typeface="Mangal"/>
                      </a:endParaRPr>
                    </a:p>
                  </a:txBody>
                  <a:tcPr marL="68580" marR="68580" marT="0" marB="0"/>
                </a:tc>
                <a:tc hMerge="1">
                  <a:txBody>
                    <a:bodyPr/>
                    <a:lstStyle/>
                    <a:p>
                      <a:endParaRPr lang="en-US"/>
                    </a:p>
                  </a:txBody>
                  <a:tcPr/>
                </a:tc>
                <a:extLst>
                  <a:ext uri="{0D108BD9-81ED-4DB2-BD59-A6C34878D82A}">
                    <a16:rowId xmlns:a16="http://schemas.microsoft.com/office/drawing/2014/main" val="2338628412"/>
                  </a:ext>
                </a:extLst>
              </a:tr>
              <a:tr h="53340">
                <a:tc>
                  <a:txBody>
                    <a:bodyPr/>
                    <a:lstStyle/>
                    <a:p>
                      <a:pPr marL="0" marR="0" algn="ctr">
                        <a:lnSpc>
                          <a:spcPct val="107000"/>
                        </a:lnSpc>
                        <a:spcBef>
                          <a:spcPts val="0"/>
                        </a:spcBef>
                        <a:spcAft>
                          <a:spcPts val="0"/>
                        </a:spcAft>
                      </a:pPr>
                      <a:r>
                        <a:rPr lang="en-US" sz="1200" dirty="0">
                          <a:effectLst/>
                        </a:rPr>
                        <a:t>Number of units completed</a:t>
                      </a:r>
                      <a:endParaRPr lang="en-US" sz="1100" dirty="0">
                        <a:effectLst/>
                        <a:latin typeface="Calibri" panose="020F0502020204030204" pitchFamily="34" charset="0"/>
                        <a:ea typeface="Calibri" panose="020F0502020204030204" pitchFamily="34" charset="0"/>
                        <a:cs typeface="Mangal"/>
                      </a:endParaRPr>
                    </a:p>
                  </a:txBody>
                  <a:tcPr marL="68580" marR="68580" marT="0" marB="0"/>
                </a:tc>
                <a:tc>
                  <a:txBody>
                    <a:bodyPr/>
                    <a:lstStyle/>
                    <a:p>
                      <a:pPr marL="0" marR="0" algn="ctr">
                        <a:lnSpc>
                          <a:spcPct val="107000"/>
                        </a:lnSpc>
                        <a:spcBef>
                          <a:spcPts val="0"/>
                        </a:spcBef>
                        <a:spcAft>
                          <a:spcPts val="0"/>
                        </a:spcAft>
                      </a:pPr>
                      <a:r>
                        <a:rPr lang="en-US" sz="1200" dirty="0">
                          <a:effectLst/>
                        </a:rPr>
                        <a:t>Total amount released (</a:t>
                      </a:r>
                      <a:r>
                        <a:rPr lang="en-US" sz="1200" dirty="0" err="1">
                          <a:effectLst/>
                        </a:rPr>
                        <a:t>Rs</a:t>
                      </a:r>
                      <a:r>
                        <a:rPr lang="en-US" sz="1200" dirty="0">
                          <a:effectLst/>
                        </a:rPr>
                        <a:t>. in crore)</a:t>
                      </a:r>
                      <a:endParaRPr lang="en-US" sz="1100" dirty="0">
                        <a:effectLst/>
                        <a:latin typeface="Calibri" panose="020F0502020204030204" pitchFamily="34" charset="0"/>
                        <a:ea typeface="Calibri" panose="020F0502020204030204" pitchFamily="34" charset="0"/>
                        <a:cs typeface="Mangal"/>
                      </a:endParaRPr>
                    </a:p>
                  </a:txBody>
                  <a:tcPr marL="68580" marR="68580" marT="0" marB="0"/>
                </a:tc>
                <a:tc>
                  <a:txBody>
                    <a:bodyPr/>
                    <a:lstStyle/>
                    <a:p>
                      <a:pPr marL="0" marR="0" algn="ctr">
                        <a:lnSpc>
                          <a:spcPct val="107000"/>
                        </a:lnSpc>
                        <a:spcBef>
                          <a:spcPts val="0"/>
                        </a:spcBef>
                        <a:spcAft>
                          <a:spcPts val="0"/>
                        </a:spcAft>
                      </a:pPr>
                      <a:r>
                        <a:rPr lang="en-US" sz="1200" dirty="0">
                          <a:effectLst/>
                        </a:rPr>
                        <a:t>Number of units completed</a:t>
                      </a:r>
                      <a:endParaRPr lang="en-US" sz="1100" dirty="0">
                        <a:effectLst/>
                        <a:latin typeface="Calibri" panose="020F0502020204030204" pitchFamily="34" charset="0"/>
                        <a:ea typeface="Calibri" panose="020F0502020204030204" pitchFamily="34" charset="0"/>
                        <a:cs typeface="Mangal"/>
                      </a:endParaRPr>
                    </a:p>
                  </a:txBody>
                  <a:tcPr marL="68580" marR="68580" marT="0" marB="0"/>
                </a:tc>
                <a:tc>
                  <a:txBody>
                    <a:bodyPr/>
                    <a:lstStyle/>
                    <a:p>
                      <a:pPr marL="0" marR="0" algn="ctr">
                        <a:lnSpc>
                          <a:spcPct val="107000"/>
                        </a:lnSpc>
                        <a:spcBef>
                          <a:spcPts val="0"/>
                        </a:spcBef>
                        <a:spcAft>
                          <a:spcPts val="0"/>
                        </a:spcAft>
                      </a:pPr>
                      <a:r>
                        <a:rPr lang="en-US" sz="1200" dirty="0">
                          <a:effectLst/>
                        </a:rPr>
                        <a:t>Total amount released (</a:t>
                      </a:r>
                      <a:r>
                        <a:rPr lang="en-US" sz="1200" dirty="0" err="1">
                          <a:effectLst/>
                        </a:rPr>
                        <a:t>Rs</a:t>
                      </a:r>
                      <a:r>
                        <a:rPr lang="en-US" sz="1200" dirty="0">
                          <a:effectLst/>
                        </a:rPr>
                        <a:t>. in crore)</a:t>
                      </a:r>
                      <a:endParaRPr lang="en-US" sz="1100" dirty="0">
                        <a:effectLst/>
                        <a:latin typeface="Calibri" panose="020F0502020204030204" pitchFamily="34" charset="0"/>
                        <a:ea typeface="Calibri" panose="020F0502020204030204" pitchFamily="34" charset="0"/>
                        <a:cs typeface="Mangal"/>
                      </a:endParaRPr>
                    </a:p>
                  </a:txBody>
                  <a:tcPr marL="68580" marR="68580" marT="0" marB="0"/>
                </a:tc>
                <a:extLst>
                  <a:ext uri="{0D108BD9-81ED-4DB2-BD59-A6C34878D82A}">
                    <a16:rowId xmlns:a16="http://schemas.microsoft.com/office/drawing/2014/main" val="2072487132"/>
                  </a:ext>
                </a:extLst>
              </a:tr>
              <a:tr h="443230">
                <a:tc>
                  <a:txBody>
                    <a:bodyPr/>
                    <a:lstStyle/>
                    <a:p>
                      <a:pPr marL="0" marR="0" algn="ctr">
                        <a:lnSpc>
                          <a:spcPct val="107000"/>
                        </a:lnSpc>
                        <a:spcBef>
                          <a:spcPts val="0"/>
                        </a:spcBef>
                        <a:spcAft>
                          <a:spcPts val="0"/>
                        </a:spcAft>
                      </a:pPr>
                      <a:r>
                        <a:rPr lang="en-US" sz="1200">
                          <a:effectLst/>
                        </a:rPr>
                        <a:t>5452</a:t>
                      </a:r>
                      <a:endParaRPr lang="en-US" sz="1100">
                        <a:effectLst/>
                        <a:latin typeface="Calibri" panose="020F0502020204030204" pitchFamily="34" charset="0"/>
                        <a:ea typeface="Calibri" panose="020F0502020204030204" pitchFamily="34" charset="0"/>
                        <a:cs typeface="Mangal"/>
                      </a:endParaRPr>
                    </a:p>
                  </a:txBody>
                  <a:tcPr marL="68580" marR="68580" marT="0" marB="0" anchor="ctr"/>
                </a:tc>
                <a:tc>
                  <a:txBody>
                    <a:bodyPr/>
                    <a:lstStyle/>
                    <a:p>
                      <a:pPr marL="0" marR="0" algn="ctr">
                        <a:lnSpc>
                          <a:spcPct val="107000"/>
                        </a:lnSpc>
                        <a:spcBef>
                          <a:spcPts val="0"/>
                        </a:spcBef>
                        <a:spcAft>
                          <a:spcPts val="0"/>
                        </a:spcAft>
                      </a:pPr>
                      <a:r>
                        <a:rPr lang="en-US" sz="1200" dirty="0">
                          <a:effectLst/>
                        </a:rPr>
                        <a:t>904.22</a:t>
                      </a:r>
                      <a:endParaRPr lang="en-US" sz="1100" dirty="0">
                        <a:effectLst/>
                        <a:latin typeface="Calibri" panose="020F0502020204030204" pitchFamily="34" charset="0"/>
                        <a:ea typeface="Calibri" panose="020F0502020204030204" pitchFamily="34" charset="0"/>
                        <a:cs typeface="Mangal"/>
                      </a:endParaRPr>
                    </a:p>
                  </a:txBody>
                  <a:tcPr marL="68580" marR="68580" marT="0" marB="0" anchor="ctr"/>
                </a:tc>
                <a:tc>
                  <a:txBody>
                    <a:bodyPr/>
                    <a:lstStyle/>
                    <a:p>
                      <a:pPr marL="0" marR="0" algn="ctr">
                        <a:lnSpc>
                          <a:spcPct val="107000"/>
                        </a:lnSpc>
                        <a:spcBef>
                          <a:spcPts val="0"/>
                        </a:spcBef>
                        <a:spcAft>
                          <a:spcPts val="0"/>
                        </a:spcAft>
                      </a:pPr>
                      <a:r>
                        <a:rPr lang="en-US" sz="1200">
                          <a:effectLst/>
                        </a:rPr>
                        <a:t>2014</a:t>
                      </a:r>
                      <a:endParaRPr lang="en-US" sz="1100">
                        <a:effectLst/>
                        <a:latin typeface="Calibri" panose="020F0502020204030204" pitchFamily="34" charset="0"/>
                        <a:ea typeface="Calibri" panose="020F0502020204030204" pitchFamily="34" charset="0"/>
                        <a:cs typeface="Mangal"/>
                      </a:endParaRPr>
                    </a:p>
                  </a:txBody>
                  <a:tcPr marL="68580" marR="68580" marT="0" marB="0" anchor="ctr"/>
                </a:tc>
                <a:tc>
                  <a:txBody>
                    <a:bodyPr/>
                    <a:lstStyle/>
                    <a:p>
                      <a:pPr marL="0" marR="0" algn="ctr">
                        <a:lnSpc>
                          <a:spcPct val="107000"/>
                        </a:lnSpc>
                        <a:spcBef>
                          <a:spcPts val="0"/>
                        </a:spcBef>
                        <a:spcAft>
                          <a:spcPts val="0"/>
                        </a:spcAft>
                      </a:pPr>
                      <a:r>
                        <a:rPr lang="en-US" sz="1200" dirty="0">
                          <a:effectLst/>
                        </a:rPr>
                        <a:t>340.85</a:t>
                      </a:r>
                      <a:endParaRPr lang="en-US" sz="1100" dirty="0">
                        <a:effectLst/>
                        <a:latin typeface="Calibri" panose="020F0502020204030204" pitchFamily="34" charset="0"/>
                        <a:ea typeface="Calibri" panose="020F0502020204030204" pitchFamily="34" charset="0"/>
                        <a:cs typeface="Mangal"/>
                      </a:endParaRPr>
                    </a:p>
                  </a:txBody>
                  <a:tcPr marL="68580" marR="68580" marT="0" marB="0" anchor="ctr"/>
                </a:tc>
                <a:extLst>
                  <a:ext uri="{0D108BD9-81ED-4DB2-BD59-A6C34878D82A}">
                    <a16:rowId xmlns:a16="http://schemas.microsoft.com/office/drawing/2014/main" val="170193210"/>
                  </a:ext>
                </a:extLst>
              </a:tr>
            </a:tbl>
          </a:graphicData>
        </a:graphic>
      </p:graphicFrame>
      <p:sp>
        <p:nvSpPr>
          <p:cNvPr id="11" name="Slide Number Placeholder 10"/>
          <p:cNvSpPr>
            <a:spLocks noGrp="1"/>
          </p:cNvSpPr>
          <p:nvPr>
            <p:ph type="sldNum" sz="quarter" idx="12"/>
          </p:nvPr>
        </p:nvSpPr>
        <p:spPr/>
        <p:txBody>
          <a:bodyPr/>
          <a:lstStyle/>
          <a:p>
            <a:fld id="{9EDA51F7-9BA2-48D3-A9DC-D5DA1EAE6853}" type="slidenum">
              <a:rPr lang="en-US" smtClean="0"/>
              <a:pPr/>
              <a:t>15</a:t>
            </a:fld>
            <a:endParaRPr lang="en-US"/>
          </a:p>
        </p:txBody>
      </p:sp>
      <p:sp>
        <p:nvSpPr>
          <p:cNvPr id="7" name="Rectangle 1"/>
          <p:cNvSpPr>
            <a:spLocks noChangeArrowheads="1"/>
          </p:cNvSpPr>
          <p:nvPr/>
        </p:nvSpPr>
        <p:spPr bwMode="auto">
          <a:xfrm>
            <a:off x="609600" y="1946284"/>
            <a:ext cx="7772399" cy="1384995"/>
          </a:xfrm>
          <a:prstGeom prst="rect">
            <a:avLst/>
          </a:prstGeom>
          <a:solidFill>
            <a:schemeClr val="accent6">
              <a:lumMod val="40000"/>
              <a:lumOff val="60000"/>
            </a:schemeClr>
          </a:solidFill>
          <a:ln>
            <a:noFill/>
          </a:ln>
          <a:effectLs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4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Creation of new processing capacity and up-gradation of existing processing capabilities Modernization of Food Processing Sector:</a:t>
            </a:r>
            <a:endParaRPr kumimoji="0" lang="en-US" altLang="en-US" sz="7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Perishables: Milk, Fruit &amp; Vegetables, Meat, Poultry, Fishery, wine, consumer and other bakery products.</a:t>
            </a:r>
            <a:endParaRPr kumimoji="0" lang="en-US" altLang="en-US" sz="7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Non-perishables: Grain milling (cereal, oil seeds, rice milling, flour milling, pulse).</a:t>
            </a:r>
            <a:endParaRPr kumimoji="0" lang="en-US" altLang="en-US" sz="7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Rectangle 7"/>
          <p:cNvSpPr/>
          <p:nvPr/>
        </p:nvSpPr>
        <p:spPr>
          <a:xfrm>
            <a:off x="457200" y="5889707"/>
            <a:ext cx="7620000" cy="646331"/>
          </a:xfrm>
          <a:prstGeom prst="rect">
            <a:avLst/>
          </a:prstGeom>
          <a:solidFill>
            <a:schemeClr val="accent6">
              <a:lumMod val="40000"/>
              <a:lumOff val="60000"/>
            </a:schemeClr>
          </a:solidFill>
        </p:spPr>
        <p:txBody>
          <a:bodyPr wrap="square">
            <a:spAutoFit/>
          </a:bodyPr>
          <a:lstStyle/>
          <a:p>
            <a:pPr lvl="0" algn="just" eaLnBrk="0" fontAlgn="base" hangingPunct="0">
              <a:spcBef>
                <a:spcPct val="0"/>
              </a:spcBef>
              <a:spcAft>
                <a:spcPct val="0"/>
              </a:spcAft>
            </a:pPr>
            <a:r>
              <a:rPr lang="en-US" altLang="en-US" dirty="0">
                <a:latin typeface="Arial" panose="020B0604020202020204" pitchFamily="34" charset="0"/>
                <a:ea typeface="Calibri" panose="020F0502020204030204" pitchFamily="34" charset="0"/>
                <a:cs typeface="Arial" panose="020B0604020202020204" pitchFamily="34" charset="0"/>
              </a:rPr>
              <a:t>*The scheme was started during 8</a:t>
            </a:r>
            <a:r>
              <a:rPr lang="en-US" altLang="en-US" baseline="30000" dirty="0">
                <a:latin typeface="Arial" panose="020B0604020202020204" pitchFamily="34" charset="0"/>
                <a:ea typeface="Calibri" panose="020F0502020204030204" pitchFamily="34" charset="0"/>
                <a:cs typeface="Arial" panose="020B0604020202020204" pitchFamily="34" charset="0"/>
              </a:rPr>
              <a:t>th</a:t>
            </a:r>
            <a:r>
              <a:rPr lang="en-US" altLang="en-US" dirty="0">
                <a:latin typeface="Arial" panose="020B0604020202020204" pitchFamily="34" charset="0"/>
                <a:ea typeface="Calibri" panose="020F0502020204030204" pitchFamily="34" charset="0"/>
                <a:cs typeface="Arial" panose="020B0604020202020204" pitchFamily="34" charset="0"/>
              </a:rPr>
              <a:t> Plan i.e. from 1992-93. However, in the Ministry, data is available from 11</a:t>
            </a:r>
            <a:r>
              <a:rPr lang="en-US" altLang="en-US" baseline="30000" dirty="0">
                <a:latin typeface="Arial" panose="020B0604020202020204" pitchFamily="34" charset="0"/>
                <a:ea typeface="Calibri" panose="020F0502020204030204" pitchFamily="34" charset="0"/>
                <a:cs typeface="Arial" panose="020B0604020202020204" pitchFamily="34" charset="0"/>
              </a:rPr>
              <a:t>th</a:t>
            </a:r>
            <a:r>
              <a:rPr lang="en-US" altLang="en-US" dirty="0">
                <a:latin typeface="Arial" panose="020B0604020202020204" pitchFamily="34" charset="0"/>
                <a:ea typeface="Calibri" panose="020F0502020204030204" pitchFamily="34" charset="0"/>
                <a:cs typeface="Arial" panose="020B0604020202020204" pitchFamily="34" charset="0"/>
              </a:rPr>
              <a:t> Plan i.e. 2007-08</a:t>
            </a:r>
            <a:r>
              <a:rPr lang="en-US" altLang="en-US" sz="1600" dirty="0">
                <a:latin typeface="Arial" panose="020B0604020202020204" pitchFamily="34" charset="0"/>
                <a:ea typeface="Calibri" panose="020F0502020204030204" pitchFamily="34" charset="0"/>
                <a:cs typeface="Arial" panose="020B0604020202020204" pitchFamily="34" charset="0"/>
              </a:rPr>
              <a:t>.</a:t>
            </a:r>
            <a:r>
              <a:rPr lang="en-US" altLang="en-US" sz="800" dirty="0"/>
              <a:t> </a:t>
            </a:r>
            <a:endParaRPr lang="en-US" altLang="en-US" sz="2400" dirty="0">
              <a:latin typeface="Arial" panose="020B0604020202020204" pitchFamily="34" charset="0"/>
            </a:endParaRPr>
          </a:p>
        </p:txBody>
      </p:sp>
      <p:sp>
        <p:nvSpPr>
          <p:cNvPr id="9" name="Rectangle 8"/>
          <p:cNvSpPr/>
          <p:nvPr/>
        </p:nvSpPr>
        <p:spPr>
          <a:xfrm>
            <a:off x="521896" y="3552670"/>
            <a:ext cx="7860103" cy="923330"/>
          </a:xfrm>
          <a:prstGeom prst="rect">
            <a:avLst/>
          </a:prstGeom>
          <a:solidFill>
            <a:schemeClr val="accent2"/>
          </a:solidFill>
        </p:spPr>
        <p:txBody>
          <a:bodyPr wrap="square">
            <a:spAutoFit/>
          </a:bodyPr>
          <a:lstStyle/>
          <a:p>
            <a:pPr algn="just"/>
            <a:r>
              <a:rPr lang="en-US" altLang="en-US" b="1" dirty="0">
                <a:ea typeface="Calibri" panose="020F0502020204030204" pitchFamily="34" charset="0"/>
                <a:cs typeface="Arial" panose="020B0604020202020204" pitchFamily="34" charset="0"/>
              </a:rPr>
              <a:t>Achievements under Scheme of Technology Upgradation / Establishment / Modernization of Food       Processing during last 48 years i.e. since 1988 and onwards </a:t>
            </a:r>
            <a:r>
              <a:rPr lang="en-US" altLang="en-US" b="1" dirty="0" err="1">
                <a:ea typeface="Calibri" panose="020F0502020204030204" pitchFamily="34" charset="0"/>
                <a:cs typeface="Arial" panose="020B0604020202020204" pitchFamily="34" charset="0"/>
              </a:rPr>
              <a:t>vis.a.vis</a:t>
            </a:r>
            <a:r>
              <a:rPr lang="en-US" altLang="en-US" b="1" dirty="0">
                <a:ea typeface="Calibri" panose="020F0502020204030204" pitchFamily="34" charset="0"/>
                <a:cs typeface="Arial" panose="020B0604020202020204" pitchFamily="34" charset="0"/>
              </a:rPr>
              <a:t> prior to last 48 months         	i.e. </a:t>
            </a:r>
            <a:r>
              <a:rPr lang="en-US" altLang="en-US" b="1" dirty="0" err="1">
                <a:ea typeface="Calibri" panose="020F0502020204030204" pitchFamily="34" charset="0"/>
                <a:cs typeface="Arial" panose="020B0604020202020204" pitchFamily="34" charset="0"/>
              </a:rPr>
              <a:t>upto</a:t>
            </a:r>
            <a:r>
              <a:rPr lang="en-US" altLang="en-US" b="1" dirty="0">
                <a:ea typeface="Calibri" panose="020F0502020204030204" pitchFamily="34" charset="0"/>
                <a:cs typeface="Arial" panose="020B0604020202020204" pitchFamily="34" charset="0"/>
              </a:rPr>
              <a:t> 2013-14</a:t>
            </a:r>
            <a:r>
              <a:rPr lang="en-US" altLang="en-US" dirty="0">
                <a:ea typeface="Calibri" panose="020F0502020204030204" pitchFamily="34" charset="0"/>
                <a:cs typeface="Arial" panose="020B0604020202020204" pitchFamily="34" charset="0"/>
              </a:rPr>
              <a:t>:</a:t>
            </a:r>
            <a:endParaRPr lang="en-US" altLang="en-US" sz="800" dirty="0"/>
          </a:p>
        </p:txBody>
      </p:sp>
    </p:spTree>
    <p:extLst>
      <p:ext uri="{BB962C8B-B14F-4D97-AF65-F5344CB8AC3E}">
        <p14:creationId xmlns:p14="http://schemas.microsoft.com/office/powerpoint/2010/main" val="51653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chemeClr val="accent2"/>
          </a:solidFill>
        </p:spPr>
        <p:txBody>
          <a:bodyPr>
            <a:normAutofit/>
          </a:bodyPr>
          <a:lstStyle/>
          <a:p>
            <a:r>
              <a:rPr lang="en-IN" b="1" u="sng" dirty="0"/>
              <a:t>Scheme of Setting up / up gradation of Food Testing Laboratory</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62339684"/>
              </p:ext>
            </p:extLst>
          </p:nvPr>
        </p:nvGraphicFramePr>
        <p:xfrm>
          <a:off x="914400" y="2286000"/>
          <a:ext cx="7315200" cy="3186853"/>
        </p:xfrm>
        <a:graphic>
          <a:graphicData uri="http://schemas.openxmlformats.org/drawingml/2006/table">
            <a:tbl>
              <a:tblPr firstRow="1" firstCol="1" bandRow="1">
                <a:tableStyleId>{5C22544A-7EE6-4342-B048-85BDC9FD1C3A}</a:tableStyleId>
              </a:tblPr>
              <a:tblGrid>
                <a:gridCol w="531679">
                  <a:extLst>
                    <a:ext uri="{9D8B030D-6E8A-4147-A177-3AD203B41FA5}">
                      <a16:colId xmlns:a16="http://schemas.microsoft.com/office/drawing/2014/main" val="4216493759"/>
                    </a:ext>
                  </a:extLst>
                </a:gridCol>
                <a:gridCol w="1240583">
                  <a:extLst>
                    <a:ext uri="{9D8B030D-6E8A-4147-A177-3AD203B41FA5}">
                      <a16:colId xmlns:a16="http://schemas.microsoft.com/office/drawing/2014/main" val="1913524497"/>
                    </a:ext>
                  </a:extLst>
                </a:gridCol>
                <a:gridCol w="897917">
                  <a:extLst>
                    <a:ext uri="{9D8B030D-6E8A-4147-A177-3AD203B41FA5}">
                      <a16:colId xmlns:a16="http://schemas.microsoft.com/office/drawing/2014/main" val="2236923216"/>
                    </a:ext>
                  </a:extLst>
                </a:gridCol>
                <a:gridCol w="1053540">
                  <a:extLst>
                    <a:ext uri="{9D8B030D-6E8A-4147-A177-3AD203B41FA5}">
                      <a16:colId xmlns:a16="http://schemas.microsoft.com/office/drawing/2014/main" val="424813481"/>
                    </a:ext>
                  </a:extLst>
                </a:gridCol>
                <a:gridCol w="1058625">
                  <a:extLst>
                    <a:ext uri="{9D8B030D-6E8A-4147-A177-3AD203B41FA5}">
                      <a16:colId xmlns:a16="http://schemas.microsoft.com/office/drawing/2014/main" val="3244701503"/>
                    </a:ext>
                  </a:extLst>
                </a:gridCol>
                <a:gridCol w="1266428">
                  <a:extLst>
                    <a:ext uri="{9D8B030D-6E8A-4147-A177-3AD203B41FA5}">
                      <a16:colId xmlns:a16="http://schemas.microsoft.com/office/drawing/2014/main" val="2338119958"/>
                    </a:ext>
                  </a:extLst>
                </a:gridCol>
                <a:gridCol w="1266428">
                  <a:extLst>
                    <a:ext uri="{9D8B030D-6E8A-4147-A177-3AD203B41FA5}">
                      <a16:colId xmlns:a16="http://schemas.microsoft.com/office/drawing/2014/main" val="1193050320"/>
                    </a:ext>
                  </a:extLst>
                </a:gridCol>
              </a:tblGrid>
              <a:tr h="1616051">
                <a:tc>
                  <a:txBody>
                    <a:bodyPr/>
                    <a:lstStyle/>
                    <a:p>
                      <a:pPr marL="0" marR="0">
                        <a:spcBef>
                          <a:spcPts val="0"/>
                        </a:spcBef>
                        <a:spcAft>
                          <a:spcPts val="0"/>
                        </a:spcAft>
                      </a:pPr>
                      <a:r>
                        <a:rPr lang="en-US" sz="1800" dirty="0">
                          <a:effectLst/>
                          <a:latin typeface="+mn-lt"/>
                        </a:rPr>
                        <a:t>S. No</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Information Sought</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Total Projects</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Total On-going Projects </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mn-lt"/>
                        </a:rPr>
                        <a:t>Total Completed projects</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Total projects completed in old Govt. tenure</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mn-lt"/>
                        </a:rPr>
                        <a:t>Total Completed projects in last 48 months</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94530627"/>
                  </a:ext>
                </a:extLst>
              </a:tr>
              <a:tr h="1570802">
                <a:tc>
                  <a:txBody>
                    <a:bodyPr/>
                    <a:lstStyle/>
                    <a:p>
                      <a:pPr marL="0" marR="0" algn="just">
                        <a:spcBef>
                          <a:spcPts val="0"/>
                        </a:spcBef>
                        <a:spcAft>
                          <a:spcPts val="0"/>
                        </a:spcAft>
                      </a:pPr>
                      <a:r>
                        <a:rPr lang="en-US" sz="1800" dirty="0">
                          <a:effectLst/>
                          <a:latin typeface="+mn-lt"/>
                          <a:ea typeface="Times New Roman" panose="02020603050405020304" pitchFamily="18" charset="0"/>
                          <a:cs typeface="Times New Roman" panose="02020603050405020304" pitchFamily="18" charset="0"/>
                        </a:rPr>
                        <a:t>1</a:t>
                      </a:r>
                    </a:p>
                  </a:txBody>
                  <a:tcPr marL="68580" marR="68580" marT="0" marB="0"/>
                </a:tc>
                <a:tc>
                  <a:txBody>
                    <a:bodyPr/>
                    <a:lstStyle/>
                    <a:p>
                      <a:pPr marL="0" marR="0" algn="just">
                        <a:spcBef>
                          <a:spcPts val="0"/>
                        </a:spcBef>
                        <a:spcAft>
                          <a:spcPts val="0"/>
                        </a:spcAft>
                      </a:pPr>
                      <a:r>
                        <a:rPr lang="en-US" sz="1800">
                          <a:effectLst/>
                          <a:latin typeface="+mn-lt"/>
                        </a:rPr>
                        <a:t>Number of Food Testing Laboratories Assisted</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800">
                          <a:effectLst/>
                          <a:latin typeface="+mn-lt"/>
                        </a:rPr>
                        <a:t>110</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800">
                          <a:effectLst/>
                          <a:latin typeface="+mn-lt"/>
                        </a:rPr>
                        <a:t>37</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800">
                          <a:effectLst/>
                          <a:latin typeface="+mn-lt"/>
                        </a:rPr>
                        <a:t>73</a:t>
                      </a:r>
                      <a:endParaRPr lang="en-US" sz="180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800" dirty="0">
                          <a:effectLst/>
                          <a:latin typeface="+mn-lt"/>
                        </a:rPr>
                        <a:t>31</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marL="0" marR="0" algn="just">
                        <a:spcBef>
                          <a:spcPts val="0"/>
                        </a:spcBef>
                        <a:spcAft>
                          <a:spcPts val="0"/>
                        </a:spcAft>
                      </a:pPr>
                      <a:r>
                        <a:rPr lang="en-US" sz="1800" dirty="0">
                          <a:effectLst/>
                          <a:latin typeface="+mn-lt"/>
                        </a:rPr>
                        <a:t>46 (4) *</a:t>
                      </a:r>
                      <a:endParaRPr lang="en-US" sz="18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778535517"/>
                  </a:ext>
                </a:extLst>
              </a:tr>
            </a:tbl>
          </a:graphicData>
        </a:graphic>
      </p:graphicFrame>
      <p:sp>
        <p:nvSpPr>
          <p:cNvPr id="9" name="Slide Number Placeholder 8"/>
          <p:cNvSpPr>
            <a:spLocks noGrp="1"/>
          </p:cNvSpPr>
          <p:nvPr>
            <p:ph type="sldNum" sz="quarter" idx="12"/>
          </p:nvPr>
        </p:nvSpPr>
        <p:spPr/>
        <p:txBody>
          <a:bodyPr/>
          <a:lstStyle/>
          <a:p>
            <a:fld id="{9EDA51F7-9BA2-48D3-A9DC-D5DA1EAE6853}" type="slidenum">
              <a:rPr lang="en-US" smtClean="0"/>
              <a:pPr/>
              <a:t>16</a:t>
            </a:fld>
            <a:endParaRPr lang="en-US"/>
          </a:p>
        </p:txBody>
      </p:sp>
    </p:spTree>
    <p:extLst>
      <p:ext uri="{BB962C8B-B14F-4D97-AF65-F5344CB8AC3E}">
        <p14:creationId xmlns:p14="http://schemas.microsoft.com/office/powerpoint/2010/main" val="34798841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en-US" dirty="0"/>
              <a:t>Transparency in Governance</a:t>
            </a:r>
          </a:p>
        </p:txBody>
      </p:sp>
      <p:sp>
        <p:nvSpPr>
          <p:cNvPr id="3" name="Content Placeholder 2"/>
          <p:cNvSpPr>
            <a:spLocks noGrp="1"/>
          </p:cNvSpPr>
          <p:nvPr>
            <p:ph idx="1"/>
          </p:nvPr>
        </p:nvSpPr>
        <p:spPr>
          <a:solidFill>
            <a:schemeClr val="accent6">
              <a:lumMod val="40000"/>
              <a:lumOff val="60000"/>
            </a:schemeClr>
          </a:solidFill>
        </p:spPr>
        <p:txBody>
          <a:bodyPr/>
          <a:lstStyle/>
          <a:p>
            <a:r>
              <a:rPr lang="en-US" dirty="0"/>
              <a:t>Expression of interest (EOI) for all schemes are submitted online “SAMPADA (</a:t>
            </a:r>
            <a:r>
              <a:rPr lang="en-US" dirty="0">
                <a:hlinkClick r:id="rId2"/>
              </a:rPr>
              <a:t>http://sampada-mofpi.gov.in/linkages/Login.aspx)</a:t>
            </a:r>
            <a:r>
              <a:rPr lang="en-US" dirty="0"/>
              <a:t>”.</a:t>
            </a:r>
          </a:p>
          <a:p>
            <a:r>
              <a:rPr lang="en-US" dirty="0"/>
              <a:t>Monthly </a:t>
            </a:r>
            <a:r>
              <a:rPr lang="en-US" dirty="0" err="1"/>
              <a:t>updation</a:t>
            </a:r>
            <a:r>
              <a:rPr lang="en-US" dirty="0"/>
              <a:t> of progress by project management agency.  </a:t>
            </a:r>
          </a:p>
          <a:p>
            <a:r>
              <a:rPr lang="en-US" dirty="0"/>
              <a:t> Transparency in Technical evaluation of Schemes by Point based objective criteria.</a:t>
            </a:r>
          </a:p>
          <a:p>
            <a:r>
              <a:rPr lang="en-US" dirty="0"/>
              <a:t>Minimum Government- Maximum Governance.</a:t>
            </a:r>
          </a:p>
          <a:p>
            <a:r>
              <a:rPr lang="en-US" dirty="0"/>
              <a:t>Regular reviews at the level of the Minister are being held for faster implementation of all schemes.  </a:t>
            </a:r>
          </a:p>
          <a:p>
            <a:endParaRPr lang="en-US" dirty="0"/>
          </a:p>
        </p:txBody>
      </p:sp>
      <p:sp>
        <p:nvSpPr>
          <p:cNvPr id="5" name="Slide Number Placeholder 4"/>
          <p:cNvSpPr>
            <a:spLocks noGrp="1"/>
          </p:cNvSpPr>
          <p:nvPr>
            <p:ph type="sldNum" sz="quarter" idx="12"/>
          </p:nvPr>
        </p:nvSpPr>
        <p:spPr/>
        <p:txBody>
          <a:bodyPr/>
          <a:lstStyle/>
          <a:p>
            <a:fld id="{9EDA51F7-9BA2-48D3-A9DC-D5DA1EAE6853}" type="slidenum">
              <a:rPr lang="en-US" smtClean="0"/>
              <a:pPr/>
              <a:t>17</a:t>
            </a:fld>
            <a:endParaRPr lang="en-US"/>
          </a:p>
        </p:txBody>
      </p:sp>
    </p:spTree>
    <p:extLst>
      <p:ext uri="{BB962C8B-B14F-4D97-AF65-F5344CB8AC3E}">
        <p14:creationId xmlns:p14="http://schemas.microsoft.com/office/powerpoint/2010/main" val="30686667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en-US" sz="4400" b="1" dirty="0"/>
              <a:t>NABARD</a:t>
            </a:r>
            <a:r>
              <a:rPr lang="en-US" b="1" dirty="0"/>
              <a:t> fund</a:t>
            </a:r>
          </a:p>
        </p:txBody>
      </p:sp>
      <p:sp>
        <p:nvSpPr>
          <p:cNvPr id="3" name="Content Placeholder 2"/>
          <p:cNvSpPr>
            <a:spLocks noGrp="1"/>
          </p:cNvSpPr>
          <p:nvPr>
            <p:ph idx="1"/>
          </p:nvPr>
        </p:nvSpPr>
        <p:spPr>
          <a:xfrm>
            <a:off x="638354" y="1863305"/>
            <a:ext cx="7876995" cy="4313657"/>
          </a:xfrm>
          <a:solidFill>
            <a:schemeClr val="accent6">
              <a:lumMod val="40000"/>
              <a:lumOff val="60000"/>
            </a:schemeClr>
          </a:solidFill>
        </p:spPr>
        <p:txBody>
          <a:bodyPr/>
          <a:lstStyle/>
          <a:p>
            <a:pPr algn="just"/>
            <a:r>
              <a:rPr lang="en-US" sz="2400" dirty="0"/>
              <a:t>Special food processing fund of Rs.2000 Crores setup with NABARD</a:t>
            </a:r>
          </a:p>
          <a:p>
            <a:pPr algn="just"/>
            <a:r>
              <a:rPr lang="en-US" sz="2400" dirty="0" err="1"/>
              <a:t>Rs</a:t>
            </a:r>
            <a:r>
              <a:rPr lang="en-US" sz="2400" dirty="0"/>
              <a:t>. 541 crores sanctioned and </a:t>
            </a:r>
            <a:r>
              <a:rPr lang="en-US" sz="2400" dirty="0" err="1"/>
              <a:t>Rs</a:t>
            </a:r>
            <a:r>
              <a:rPr lang="en-US" sz="2400" dirty="0"/>
              <a:t>. 256 Crore disbursed against 15 projects so far</a:t>
            </a:r>
          </a:p>
          <a:p>
            <a:pPr marL="0" indent="0">
              <a:buNone/>
            </a:pPr>
            <a:endParaRPr lang="en-US" dirty="0"/>
          </a:p>
        </p:txBody>
      </p:sp>
      <p:sp>
        <p:nvSpPr>
          <p:cNvPr id="5" name="Slide Number Placeholder 4"/>
          <p:cNvSpPr>
            <a:spLocks noGrp="1"/>
          </p:cNvSpPr>
          <p:nvPr>
            <p:ph type="sldNum" sz="quarter" idx="12"/>
          </p:nvPr>
        </p:nvSpPr>
        <p:spPr/>
        <p:txBody>
          <a:bodyPr/>
          <a:lstStyle/>
          <a:p>
            <a:fld id="{9EDA51F7-9BA2-48D3-A9DC-D5DA1EAE6853}" type="slidenum">
              <a:rPr lang="en-US" smtClean="0"/>
              <a:pPr/>
              <a:t>18</a:t>
            </a:fld>
            <a:endParaRPr lang="en-US"/>
          </a:p>
        </p:txBody>
      </p:sp>
    </p:spTree>
    <p:extLst>
      <p:ext uri="{BB962C8B-B14F-4D97-AF65-F5344CB8AC3E}">
        <p14:creationId xmlns:p14="http://schemas.microsoft.com/office/powerpoint/2010/main" val="13407881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en-US" dirty="0"/>
              <a:t>Income tax and excise benefits for Food Processing Unit.</a:t>
            </a:r>
          </a:p>
        </p:txBody>
      </p:sp>
      <p:sp>
        <p:nvSpPr>
          <p:cNvPr id="3" name="Content Placeholder 2"/>
          <p:cNvSpPr>
            <a:spLocks noGrp="1"/>
          </p:cNvSpPr>
          <p:nvPr>
            <p:ph idx="1"/>
          </p:nvPr>
        </p:nvSpPr>
        <p:spPr>
          <a:xfrm>
            <a:off x="628650" y="1828800"/>
            <a:ext cx="7886700" cy="3967163"/>
          </a:xfrm>
          <a:solidFill>
            <a:schemeClr val="accent2"/>
          </a:solidFill>
        </p:spPr>
        <p:txBody>
          <a:bodyPr>
            <a:normAutofit/>
          </a:bodyPr>
          <a:lstStyle/>
          <a:p>
            <a:pPr algn="just"/>
            <a:r>
              <a:rPr lang="en-US" sz="2400" dirty="0"/>
              <a:t>100% income tax exemption on profits of FPOs announced </a:t>
            </a:r>
          </a:p>
          <a:p>
            <a:pPr algn="just"/>
            <a:r>
              <a:rPr lang="en-US" sz="2400" dirty="0"/>
              <a:t>Reduction of Excise Duty on food processing machinery from 12% to 6% </a:t>
            </a:r>
          </a:p>
          <a:p>
            <a:pPr algn="just"/>
            <a:r>
              <a:rPr lang="en-US" sz="2400" dirty="0"/>
              <a:t>Reduction of Excise duty on parts of food processing machineries from 12.5% to 6%</a:t>
            </a:r>
          </a:p>
          <a:p>
            <a:pPr algn="just"/>
            <a:r>
              <a:rPr lang="en-US" sz="2400" dirty="0"/>
              <a:t>No excise duty on capital goods and parts thereof for cargo vessels including  refrigerator vessels for the transport of meat, fruits etc.</a:t>
            </a:r>
          </a:p>
          <a:p>
            <a:pPr algn="just"/>
            <a:r>
              <a:rPr lang="en-US" sz="2400" dirty="0"/>
              <a:t>No excise duty on floating factories of all kinds like preserving fish or the like</a:t>
            </a:r>
          </a:p>
        </p:txBody>
      </p:sp>
      <p:sp>
        <p:nvSpPr>
          <p:cNvPr id="5" name="Slide Number Placeholder 4"/>
          <p:cNvSpPr>
            <a:spLocks noGrp="1"/>
          </p:cNvSpPr>
          <p:nvPr>
            <p:ph type="sldNum" sz="quarter" idx="12"/>
          </p:nvPr>
        </p:nvSpPr>
        <p:spPr/>
        <p:txBody>
          <a:bodyPr/>
          <a:lstStyle/>
          <a:p>
            <a:fld id="{9EDA51F7-9BA2-48D3-A9DC-D5DA1EAE6853}" type="slidenum">
              <a:rPr lang="en-US" smtClean="0"/>
              <a:pPr/>
              <a:t>19</a:t>
            </a:fld>
            <a:endParaRPr lang="en-US"/>
          </a:p>
        </p:txBody>
      </p:sp>
    </p:spTree>
    <p:extLst>
      <p:ext uri="{BB962C8B-B14F-4D97-AF65-F5344CB8AC3E}">
        <p14:creationId xmlns:p14="http://schemas.microsoft.com/office/powerpoint/2010/main" val="1831832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9600" y="159025"/>
            <a:ext cx="7391400" cy="1178705"/>
          </a:xfrm>
          <a:solidFill>
            <a:schemeClr val="accent2"/>
          </a:solidFill>
        </p:spPr>
        <p:txBody>
          <a:bodyPr/>
          <a:lstStyle/>
          <a:p>
            <a:pPr algn="ctr"/>
            <a:r>
              <a:rPr lang="en-US" b="1" dirty="0"/>
              <a:t>Growth of Food Processing Sector</a:t>
            </a:r>
          </a:p>
        </p:txBody>
      </p:sp>
      <p:sp>
        <p:nvSpPr>
          <p:cNvPr id="4" name="Slide Number Placeholder 3"/>
          <p:cNvSpPr>
            <a:spLocks noGrp="1"/>
          </p:cNvSpPr>
          <p:nvPr>
            <p:ph type="sldNum" sz="quarter" idx="12"/>
          </p:nvPr>
        </p:nvSpPr>
        <p:spPr/>
        <p:txBody>
          <a:bodyPr/>
          <a:lstStyle/>
          <a:p>
            <a:fld id="{9EDA51F7-9BA2-48D3-A9DC-D5DA1EAE6853}" type="slidenum">
              <a:rPr lang="en-US" smtClean="0"/>
              <a:pPr/>
              <a:t>2</a:t>
            </a:fld>
            <a:endParaRPr lang="en-US"/>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4256682136"/>
              </p:ext>
            </p:extLst>
          </p:nvPr>
        </p:nvGraphicFramePr>
        <p:xfrm>
          <a:off x="1066800" y="1484588"/>
          <a:ext cx="6629400" cy="5090030"/>
        </p:xfrm>
        <a:graphic>
          <a:graphicData uri="http://schemas.openxmlformats.org/drawingml/2006/table">
            <a:tbl>
              <a:tblPr firstRow="1" bandRow="1">
                <a:tableStyleId>{5C22544A-7EE6-4342-B048-85BDC9FD1C3A}</a:tableStyleId>
              </a:tblPr>
              <a:tblGrid>
                <a:gridCol w="2922639">
                  <a:extLst>
                    <a:ext uri="{9D8B030D-6E8A-4147-A177-3AD203B41FA5}">
                      <a16:colId xmlns:a16="http://schemas.microsoft.com/office/drawing/2014/main" val="339079719"/>
                    </a:ext>
                  </a:extLst>
                </a:gridCol>
                <a:gridCol w="1877961">
                  <a:extLst>
                    <a:ext uri="{9D8B030D-6E8A-4147-A177-3AD203B41FA5}">
                      <a16:colId xmlns:a16="http://schemas.microsoft.com/office/drawing/2014/main" val="281017696"/>
                    </a:ext>
                  </a:extLst>
                </a:gridCol>
                <a:gridCol w="1828800">
                  <a:extLst>
                    <a:ext uri="{9D8B030D-6E8A-4147-A177-3AD203B41FA5}">
                      <a16:colId xmlns:a16="http://schemas.microsoft.com/office/drawing/2014/main" val="1982508292"/>
                    </a:ext>
                  </a:extLst>
                </a:gridCol>
              </a:tblGrid>
              <a:tr h="882425">
                <a:tc>
                  <a:txBody>
                    <a:bodyPr/>
                    <a:lstStyle/>
                    <a:p>
                      <a:r>
                        <a:rPr lang="en-US" sz="2000" dirty="0"/>
                        <a:t>GVA by FPI at Constant 2011-12 Prices</a:t>
                      </a:r>
                    </a:p>
                  </a:txBody>
                  <a:tcPr/>
                </a:tc>
                <a:tc>
                  <a:txBody>
                    <a:bodyPr/>
                    <a:lstStyle/>
                    <a:p>
                      <a:r>
                        <a:rPr lang="en-US" sz="2000" dirty="0"/>
                        <a:t>2013-14</a:t>
                      </a:r>
                    </a:p>
                  </a:txBody>
                  <a:tcPr/>
                </a:tc>
                <a:tc>
                  <a:txBody>
                    <a:bodyPr/>
                    <a:lstStyle/>
                    <a:p>
                      <a:r>
                        <a:rPr lang="en-US" sz="2000" dirty="0"/>
                        <a:t>2015-16</a:t>
                      </a:r>
                    </a:p>
                  </a:txBody>
                  <a:tcPr/>
                </a:tc>
                <a:extLst>
                  <a:ext uri="{0D108BD9-81ED-4DB2-BD59-A6C34878D82A}">
                    <a16:rowId xmlns:a16="http://schemas.microsoft.com/office/drawing/2014/main" val="659036992"/>
                  </a:ext>
                </a:extLst>
              </a:tr>
              <a:tr h="793973">
                <a:tc>
                  <a:txBody>
                    <a:bodyPr/>
                    <a:lstStyle/>
                    <a:p>
                      <a:r>
                        <a:rPr lang="en-US" sz="1800" dirty="0"/>
                        <a:t>% Growth in GVA of FPI</a:t>
                      </a:r>
                    </a:p>
                  </a:txBody>
                  <a:tcPr/>
                </a:tc>
                <a:tc>
                  <a:txBody>
                    <a:bodyPr/>
                    <a:lstStyle/>
                    <a:p>
                      <a:r>
                        <a:rPr lang="en-US" sz="1800" dirty="0"/>
                        <a:t>1.60</a:t>
                      </a:r>
                    </a:p>
                  </a:txBody>
                  <a:tcPr/>
                </a:tc>
                <a:tc>
                  <a:txBody>
                    <a:bodyPr/>
                    <a:lstStyle/>
                    <a:p>
                      <a:r>
                        <a:rPr lang="en-US" sz="1800" dirty="0"/>
                        <a:t>6.87</a:t>
                      </a:r>
                    </a:p>
                  </a:txBody>
                  <a:tcPr/>
                </a:tc>
                <a:extLst>
                  <a:ext uri="{0D108BD9-81ED-4DB2-BD59-A6C34878D82A}">
                    <a16:rowId xmlns:a16="http://schemas.microsoft.com/office/drawing/2014/main" val="448088671"/>
                  </a:ext>
                </a:extLst>
              </a:tr>
              <a:tr h="981496">
                <a:tc gridSpan="3">
                  <a:txBody>
                    <a:bodyPr/>
                    <a:lstStyle/>
                    <a:p>
                      <a:pPr algn="ctr"/>
                      <a:r>
                        <a:rPr lang="en-US" sz="1800" dirty="0"/>
                        <a:t> </a:t>
                      </a:r>
                      <a:r>
                        <a:rPr lang="en-US" sz="2400" kern="1200" dirty="0">
                          <a:solidFill>
                            <a:schemeClr val="dk1"/>
                          </a:solidFill>
                          <a:latin typeface="+mn-lt"/>
                          <a:ea typeface="+mn-ea"/>
                          <a:cs typeface="+mn-cs"/>
                        </a:rPr>
                        <a:t>% Share of FPI</a:t>
                      </a:r>
                      <a:endParaRPr lang="en-US" sz="1800" kern="1200" dirty="0">
                        <a:solidFill>
                          <a:schemeClr val="dk1"/>
                        </a:solidFill>
                        <a:latin typeface="+mn-lt"/>
                        <a:ea typeface="+mn-ea"/>
                        <a:cs typeface="+mn-cs"/>
                      </a:endParaRPr>
                    </a:p>
                  </a:txBody>
                  <a:tcPr/>
                </a:tc>
                <a:tc hMerge="1">
                  <a:txBody>
                    <a:bodyPr/>
                    <a:lstStyle/>
                    <a:p>
                      <a:endParaRPr lang="en-US" sz="1800" dirty="0"/>
                    </a:p>
                  </a:txBody>
                  <a:tcPr/>
                </a:tc>
                <a:tc hMerge="1">
                  <a:txBody>
                    <a:bodyPr/>
                    <a:lstStyle/>
                    <a:p>
                      <a:endParaRPr lang="en-US" sz="1800" dirty="0"/>
                    </a:p>
                  </a:txBody>
                  <a:tcPr/>
                </a:tc>
                <a:extLst>
                  <a:ext uri="{0D108BD9-81ED-4DB2-BD59-A6C34878D82A}">
                    <a16:rowId xmlns:a16="http://schemas.microsoft.com/office/drawing/2014/main" val="192218651"/>
                  </a:ext>
                </a:extLst>
              </a:tr>
              <a:tr h="1176555">
                <a:tc>
                  <a:txBody>
                    <a:bodyPr/>
                    <a:lstStyle/>
                    <a:p>
                      <a:r>
                        <a:rPr lang="en-US" dirty="0"/>
                        <a:t> </a:t>
                      </a:r>
                      <a:r>
                        <a:rPr lang="en-US" sz="1800" dirty="0"/>
                        <a:t>Manufacturing </a:t>
                      </a:r>
                    </a:p>
                    <a:p>
                      <a:endParaRPr lang="en-US" sz="1800" dirty="0"/>
                    </a:p>
                    <a:p>
                      <a:endParaRPr lang="en-US" sz="1800" dirty="0"/>
                    </a:p>
                  </a:txBody>
                  <a:tcPr/>
                </a:tc>
                <a:tc>
                  <a:txBody>
                    <a:bodyPr/>
                    <a:lstStyle/>
                    <a:p>
                      <a:r>
                        <a:rPr lang="en-US" sz="1800" dirty="0"/>
                        <a:t>8.58</a:t>
                      </a:r>
                    </a:p>
                    <a:p>
                      <a:endParaRPr lang="en-US" sz="1800" dirty="0"/>
                    </a:p>
                    <a:p>
                      <a:endParaRPr lang="en-US" sz="1800" dirty="0"/>
                    </a:p>
                  </a:txBody>
                  <a:tcPr/>
                </a:tc>
                <a:tc>
                  <a:txBody>
                    <a:bodyPr/>
                    <a:lstStyle/>
                    <a:p>
                      <a:r>
                        <a:rPr lang="en-US" sz="1800" dirty="0"/>
                        <a:t>8.71</a:t>
                      </a:r>
                    </a:p>
                    <a:p>
                      <a:endParaRPr lang="en-US" sz="1800" dirty="0"/>
                    </a:p>
                    <a:p>
                      <a:endParaRPr lang="en-US" sz="1800" dirty="0"/>
                    </a:p>
                    <a:p>
                      <a:endParaRPr lang="en-US" sz="1800" dirty="0"/>
                    </a:p>
                  </a:txBody>
                  <a:tcPr/>
                </a:tc>
                <a:extLst>
                  <a:ext uri="{0D108BD9-81ED-4DB2-BD59-A6C34878D82A}">
                    <a16:rowId xmlns:a16="http://schemas.microsoft.com/office/drawing/2014/main" val="2047665327"/>
                  </a:ext>
                </a:extLst>
              </a:tr>
              <a:tr h="1243416">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800" dirty="0"/>
                        <a:t>Agriculture</a:t>
                      </a: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800" dirty="0"/>
                        <a:t>8.37</a:t>
                      </a: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800" dirty="0"/>
                        <a:t>10.04</a:t>
                      </a:r>
                    </a:p>
                  </a:txBody>
                  <a:tcPr/>
                </a:tc>
                <a:extLst>
                  <a:ext uri="{0D108BD9-81ED-4DB2-BD59-A6C34878D82A}">
                    <a16:rowId xmlns:a16="http://schemas.microsoft.com/office/drawing/2014/main" val="4290810835"/>
                  </a:ext>
                </a:extLst>
              </a:tr>
            </a:tbl>
          </a:graphicData>
        </a:graphic>
      </p:graphicFrame>
    </p:spTree>
    <p:extLst>
      <p:ext uri="{BB962C8B-B14F-4D97-AF65-F5344CB8AC3E}">
        <p14:creationId xmlns:p14="http://schemas.microsoft.com/office/powerpoint/2010/main" val="33747141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en-US" b="1" dirty="0"/>
              <a:t>FDI in food processing sector</a:t>
            </a:r>
          </a:p>
        </p:txBody>
      </p:sp>
      <p:sp>
        <p:nvSpPr>
          <p:cNvPr id="3" name="Content Placeholder 2"/>
          <p:cNvSpPr>
            <a:spLocks noGrp="1"/>
          </p:cNvSpPr>
          <p:nvPr>
            <p:ph idx="1"/>
          </p:nvPr>
        </p:nvSpPr>
        <p:spPr>
          <a:solidFill>
            <a:schemeClr val="accent6">
              <a:lumMod val="40000"/>
              <a:lumOff val="60000"/>
            </a:schemeClr>
          </a:solidFill>
        </p:spPr>
        <p:txBody>
          <a:bodyPr>
            <a:normAutofit/>
          </a:bodyPr>
          <a:lstStyle/>
          <a:p>
            <a:pPr algn="just"/>
            <a:r>
              <a:rPr lang="en-US" sz="2400" dirty="0"/>
              <a:t>100% retail trading in food items manufactured/produced in India allowed with prior Govt. approval</a:t>
            </a:r>
          </a:p>
          <a:p>
            <a:pPr algn="just"/>
            <a:r>
              <a:rPr lang="en-US" sz="2400" dirty="0"/>
              <a:t>5 FDI proposals in food retail worth US$700 million approved</a:t>
            </a:r>
          </a:p>
          <a:p>
            <a:pPr algn="just"/>
            <a:r>
              <a:rPr lang="en-US" sz="2400" dirty="0"/>
              <a:t>Overall FDI equity inflow as Green Field Investment of US$2571 million during 2014-2017 (Up to December) against US$1736 million during 2010-11 to 2013-14</a:t>
            </a:r>
          </a:p>
        </p:txBody>
      </p:sp>
      <p:sp>
        <p:nvSpPr>
          <p:cNvPr id="5" name="Slide Number Placeholder 4"/>
          <p:cNvSpPr>
            <a:spLocks noGrp="1"/>
          </p:cNvSpPr>
          <p:nvPr>
            <p:ph type="sldNum" sz="quarter" idx="12"/>
          </p:nvPr>
        </p:nvSpPr>
        <p:spPr/>
        <p:txBody>
          <a:bodyPr/>
          <a:lstStyle/>
          <a:p>
            <a:fld id="{9EDA51F7-9BA2-48D3-A9DC-D5DA1EAE6853}" type="slidenum">
              <a:rPr lang="en-US" smtClean="0"/>
              <a:pPr/>
              <a:t>20</a:t>
            </a:fld>
            <a:endParaRPr lang="en-US"/>
          </a:p>
        </p:txBody>
      </p:sp>
    </p:spTree>
    <p:extLst>
      <p:ext uri="{BB962C8B-B14F-4D97-AF65-F5344CB8AC3E}">
        <p14:creationId xmlns:p14="http://schemas.microsoft.com/office/powerpoint/2010/main" val="3199930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en-US" dirty="0"/>
              <a:t>World Food India 2017</a:t>
            </a:r>
          </a:p>
        </p:txBody>
      </p:sp>
      <p:sp>
        <p:nvSpPr>
          <p:cNvPr id="3" name="Content Placeholder 2"/>
          <p:cNvSpPr>
            <a:spLocks noGrp="1"/>
          </p:cNvSpPr>
          <p:nvPr>
            <p:ph idx="1"/>
          </p:nvPr>
        </p:nvSpPr>
        <p:spPr>
          <a:xfrm>
            <a:off x="628650" y="1825625"/>
            <a:ext cx="7886700" cy="765175"/>
          </a:xfrm>
          <a:solidFill>
            <a:schemeClr val="accent6">
              <a:lumMod val="40000"/>
              <a:lumOff val="60000"/>
            </a:schemeClr>
          </a:solidFill>
        </p:spPr>
        <p:txBody>
          <a:bodyPr>
            <a:noAutofit/>
          </a:bodyPr>
          <a:lstStyle/>
          <a:p>
            <a:pPr marL="0" lvl="0" indent="457200" algn="just" eaLnBrk="0" fontAlgn="base" hangingPunct="0">
              <a:spcBef>
                <a:spcPct val="0"/>
              </a:spcBef>
              <a:spcAft>
                <a:spcPts val="600"/>
              </a:spcAft>
            </a:pPr>
            <a:r>
              <a:rPr lang="en-US" sz="1400" dirty="0">
                <a:ea typeface="Times New Roman" pitchFamily="18" charset="0"/>
                <a:cs typeface="Arial" pitchFamily="34" charset="0"/>
              </a:rPr>
              <a:t>To bring India on the World Food Map, World Food India – 2017 was organized from 3-5 November, 2017. </a:t>
            </a:r>
          </a:p>
          <a:p>
            <a:pPr marL="0" lvl="0" indent="0" algn="just" eaLnBrk="0" fontAlgn="base" hangingPunct="0">
              <a:spcBef>
                <a:spcPct val="0"/>
              </a:spcBef>
              <a:spcAft>
                <a:spcPts val="600"/>
              </a:spcAft>
              <a:buNone/>
            </a:pPr>
            <a:endParaRPr lang="en-US" sz="1400" dirty="0">
              <a:ea typeface="Times New Roman" pitchFamily="18" charset="0"/>
              <a:cs typeface="Arial" pitchFamily="34" charset="0"/>
            </a:endParaRPr>
          </a:p>
          <a:p>
            <a:pPr marL="0" lvl="0" indent="0" algn="just" eaLnBrk="0" fontAlgn="base" hangingPunct="0">
              <a:spcBef>
                <a:spcPct val="0"/>
              </a:spcBef>
              <a:spcAft>
                <a:spcPts val="600"/>
              </a:spcAft>
              <a:buNone/>
            </a:pPr>
            <a:endParaRPr lang="en-US" sz="1400" dirty="0">
              <a:ea typeface="Times New Roman" pitchFamily="18" charset="0"/>
              <a:cs typeface="Arial" pitchFamily="34" charset="0"/>
            </a:endParaRPr>
          </a:p>
          <a:p>
            <a:pPr marL="0" lvl="0" indent="0" algn="just" eaLnBrk="0" fontAlgn="base" hangingPunct="0">
              <a:spcBef>
                <a:spcPct val="0"/>
              </a:spcBef>
              <a:spcAft>
                <a:spcPct val="0"/>
              </a:spcAft>
              <a:buNone/>
            </a:pPr>
            <a:endParaRPr lang="en-US" sz="1400" dirty="0">
              <a:ea typeface="Times New Roman" pitchFamily="18" charset="0"/>
              <a:cs typeface="Arial" pitchFamily="34" charset="0"/>
            </a:endParaRPr>
          </a:p>
          <a:p>
            <a:pPr marL="0" lvl="0" indent="0" algn="just" eaLnBrk="0" fontAlgn="base" hangingPunct="0">
              <a:spcBef>
                <a:spcPct val="0"/>
              </a:spcBef>
              <a:spcAft>
                <a:spcPct val="0"/>
              </a:spcAft>
              <a:buNone/>
            </a:pPr>
            <a:endParaRPr lang="en-US" sz="1400" dirty="0">
              <a:ea typeface="Times New Roman" pitchFamily="18" charset="0"/>
              <a:cs typeface="Arial" pitchFamily="34" charset="0"/>
            </a:endParaRPr>
          </a:p>
          <a:p>
            <a:pPr marL="0" lvl="0" indent="0" algn="just" eaLnBrk="0" fontAlgn="base" hangingPunct="0">
              <a:spcBef>
                <a:spcPct val="0"/>
              </a:spcBef>
              <a:spcAft>
                <a:spcPct val="0"/>
              </a:spcAft>
              <a:buNone/>
            </a:pPr>
            <a:endParaRPr lang="en-US" sz="1400" dirty="0">
              <a:ea typeface="Times New Roman" pitchFamily="18" charset="0"/>
              <a:cs typeface="Arial" pitchFamily="34" charset="0"/>
            </a:endParaRPr>
          </a:p>
          <a:p>
            <a:pPr marL="0" lvl="0" indent="0" algn="just" eaLnBrk="0" fontAlgn="base" hangingPunct="0">
              <a:spcBef>
                <a:spcPct val="0"/>
              </a:spcBef>
              <a:spcAft>
                <a:spcPct val="0"/>
              </a:spcAft>
              <a:buNone/>
            </a:pPr>
            <a:endParaRPr lang="en-US" sz="1400" dirty="0">
              <a:ea typeface="Times New Roman" pitchFamily="18" charset="0"/>
              <a:cs typeface="Arial" pitchFamily="34" charset="0"/>
            </a:endParaRPr>
          </a:p>
          <a:p>
            <a:pPr marL="0" lvl="0" indent="0" algn="just" eaLnBrk="0" fontAlgn="base" hangingPunct="0">
              <a:spcBef>
                <a:spcPct val="0"/>
              </a:spcBef>
              <a:spcAft>
                <a:spcPct val="0"/>
              </a:spcAft>
              <a:buNone/>
            </a:pPr>
            <a:endParaRPr lang="en-US" sz="1400" dirty="0">
              <a:ea typeface="Times New Roman" pitchFamily="18" charset="0"/>
              <a:cs typeface="Arial" pitchFamily="34" charset="0"/>
            </a:endParaRPr>
          </a:p>
          <a:p>
            <a:pPr marL="0" lvl="0" indent="0" algn="just" eaLnBrk="0" fontAlgn="base" hangingPunct="0">
              <a:spcBef>
                <a:spcPct val="0"/>
              </a:spcBef>
              <a:spcAft>
                <a:spcPct val="0"/>
              </a:spcAft>
              <a:buNone/>
            </a:pPr>
            <a:r>
              <a:rPr lang="en-US" sz="1400" dirty="0">
                <a:ea typeface="Times New Roman" pitchFamily="18" charset="0"/>
                <a:cs typeface="Arial" pitchFamily="34" charset="0"/>
              </a:rPr>
              <a:t>     </a:t>
            </a:r>
          </a:p>
          <a:p>
            <a:pPr marL="0" lvl="0" indent="457200" algn="just" eaLnBrk="0" fontAlgn="base" hangingPunct="0">
              <a:spcBef>
                <a:spcPct val="0"/>
              </a:spcBef>
              <a:spcAft>
                <a:spcPct val="0"/>
              </a:spcAft>
            </a:pPr>
            <a:endParaRPr lang="en-US" sz="1400" dirty="0">
              <a:ea typeface="Times New Roman" pitchFamily="18" charset="0"/>
              <a:cs typeface="Arial" pitchFamily="34" charset="0"/>
            </a:endParaRPr>
          </a:p>
        </p:txBody>
      </p:sp>
      <p:sp>
        <p:nvSpPr>
          <p:cNvPr id="5" name="Slide Number Placeholder 4"/>
          <p:cNvSpPr>
            <a:spLocks noGrp="1"/>
          </p:cNvSpPr>
          <p:nvPr>
            <p:ph type="sldNum" sz="quarter" idx="12"/>
          </p:nvPr>
        </p:nvSpPr>
        <p:spPr/>
        <p:txBody>
          <a:bodyPr/>
          <a:lstStyle/>
          <a:p>
            <a:fld id="{9EDA51F7-9BA2-48D3-A9DC-D5DA1EAE6853}" type="slidenum">
              <a:rPr lang="en-US" smtClean="0"/>
              <a:pPr/>
              <a:t>21</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345825364"/>
              </p:ext>
            </p:extLst>
          </p:nvPr>
        </p:nvGraphicFramePr>
        <p:xfrm>
          <a:off x="614273" y="2895600"/>
          <a:ext cx="8210552" cy="2166620"/>
        </p:xfrm>
        <a:graphic>
          <a:graphicData uri="http://schemas.openxmlformats.org/drawingml/2006/table">
            <a:tbl>
              <a:tblPr firstRow="1" bandRow="1">
                <a:tableStyleId>{5C22544A-7EE6-4342-B048-85BDC9FD1C3A}</a:tableStyleId>
              </a:tblPr>
              <a:tblGrid>
                <a:gridCol w="694129">
                  <a:extLst>
                    <a:ext uri="{9D8B030D-6E8A-4147-A177-3AD203B41FA5}">
                      <a16:colId xmlns:a16="http://schemas.microsoft.com/office/drawing/2014/main" val="3975557520"/>
                    </a:ext>
                  </a:extLst>
                </a:gridCol>
                <a:gridCol w="872619">
                  <a:extLst>
                    <a:ext uri="{9D8B030D-6E8A-4147-A177-3AD203B41FA5}">
                      <a16:colId xmlns:a16="http://schemas.microsoft.com/office/drawing/2014/main" val="772293432"/>
                    </a:ext>
                  </a:extLst>
                </a:gridCol>
                <a:gridCol w="793290">
                  <a:extLst>
                    <a:ext uri="{9D8B030D-6E8A-4147-A177-3AD203B41FA5}">
                      <a16:colId xmlns:a16="http://schemas.microsoft.com/office/drawing/2014/main" val="247709749"/>
                    </a:ext>
                  </a:extLst>
                </a:gridCol>
                <a:gridCol w="592712">
                  <a:extLst>
                    <a:ext uri="{9D8B030D-6E8A-4147-A177-3AD203B41FA5}">
                      <a16:colId xmlns:a16="http://schemas.microsoft.com/office/drawing/2014/main" val="1395236429"/>
                    </a:ext>
                  </a:extLst>
                </a:gridCol>
                <a:gridCol w="609600">
                  <a:extLst>
                    <a:ext uri="{9D8B030D-6E8A-4147-A177-3AD203B41FA5}">
                      <a16:colId xmlns:a16="http://schemas.microsoft.com/office/drawing/2014/main" val="2310779002"/>
                    </a:ext>
                  </a:extLst>
                </a:gridCol>
                <a:gridCol w="609600">
                  <a:extLst>
                    <a:ext uri="{9D8B030D-6E8A-4147-A177-3AD203B41FA5}">
                      <a16:colId xmlns:a16="http://schemas.microsoft.com/office/drawing/2014/main" val="2232955506"/>
                    </a:ext>
                  </a:extLst>
                </a:gridCol>
                <a:gridCol w="733227">
                  <a:extLst>
                    <a:ext uri="{9D8B030D-6E8A-4147-A177-3AD203B41FA5}">
                      <a16:colId xmlns:a16="http://schemas.microsoft.com/office/drawing/2014/main" val="3030050180"/>
                    </a:ext>
                  </a:extLst>
                </a:gridCol>
                <a:gridCol w="790773">
                  <a:extLst>
                    <a:ext uri="{9D8B030D-6E8A-4147-A177-3AD203B41FA5}">
                      <a16:colId xmlns:a16="http://schemas.microsoft.com/office/drawing/2014/main" val="4055398820"/>
                    </a:ext>
                  </a:extLst>
                </a:gridCol>
                <a:gridCol w="629216">
                  <a:extLst>
                    <a:ext uri="{9D8B030D-6E8A-4147-A177-3AD203B41FA5}">
                      <a16:colId xmlns:a16="http://schemas.microsoft.com/office/drawing/2014/main" val="4067860370"/>
                    </a:ext>
                  </a:extLst>
                </a:gridCol>
                <a:gridCol w="618105">
                  <a:extLst>
                    <a:ext uri="{9D8B030D-6E8A-4147-A177-3AD203B41FA5}">
                      <a16:colId xmlns:a16="http://schemas.microsoft.com/office/drawing/2014/main" val="954052446"/>
                    </a:ext>
                  </a:extLst>
                </a:gridCol>
                <a:gridCol w="598273">
                  <a:extLst>
                    <a:ext uri="{9D8B030D-6E8A-4147-A177-3AD203B41FA5}">
                      <a16:colId xmlns:a16="http://schemas.microsoft.com/office/drawing/2014/main" val="319832528"/>
                    </a:ext>
                  </a:extLst>
                </a:gridCol>
                <a:gridCol w="669008">
                  <a:extLst>
                    <a:ext uri="{9D8B030D-6E8A-4147-A177-3AD203B41FA5}">
                      <a16:colId xmlns:a16="http://schemas.microsoft.com/office/drawing/2014/main" val="2442507785"/>
                    </a:ext>
                  </a:extLst>
                </a:gridCol>
              </a:tblGrid>
              <a:tr h="339725">
                <a:tc gridSpan="5">
                  <a:txBody>
                    <a:bodyPr/>
                    <a:lstStyle/>
                    <a:p>
                      <a:pPr marL="0" marR="0" algn="ctr">
                        <a:lnSpc>
                          <a:spcPct val="115000"/>
                        </a:lnSpc>
                        <a:spcBef>
                          <a:spcPts val="0"/>
                        </a:spcBef>
                        <a:spcAft>
                          <a:spcPts val="1000"/>
                        </a:spcAft>
                      </a:pPr>
                      <a:r>
                        <a:rPr lang="en-US" sz="1600" dirty="0">
                          <a:effectLst/>
                        </a:rPr>
                        <a:t>Participated</a:t>
                      </a:r>
                      <a:endParaRPr lang="en-US" sz="1600" dirty="0">
                        <a:effectLst/>
                        <a:latin typeface="Calibri" panose="020F0502020204030204" pitchFamily="34" charset="0"/>
                        <a:ea typeface="Calibri" panose="020F0502020204030204" pitchFamily="34" charset="0"/>
                        <a:cs typeface="Mangal"/>
                      </a:endParaRPr>
                    </a:p>
                  </a:txBody>
                  <a:tcPr marL="83185" marR="83185" marT="41910" marB="4191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1000"/>
                        </a:spcAft>
                      </a:pPr>
                      <a:r>
                        <a:rPr lang="en-US" sz="1100">
                          <a:effectLst/>
                        </a:rPr>
                        <a:t> </a:t>
                      </a:r>
                      <a:endParaRPr lang="en-US" sz="1100">
                        <a:effectLst/>
                        <a:latin typeface="Calibri" panose="020F0502020204030204" pitchFamily="34" charset="0"/>
                        <a:ea typeface="Calibri" panose="020F0502020204030204" pitchFamily="34" charset="0"/>
                        <a:cs typeface="Mangal"/>
                      </a:endParaRPr>
                    </a:p>
                  </a:txBody>
                  <a:tcPr marL="83185" marR="83185" marT="41910" marB="41910"/>
                </a:tc>
                <a:tc>
                  <a:txBody>
                    <a:bodyPr/>
                    <a:lstStyle/>
                    <a:p>
                      <a:pPr marL="0" marR="0">
                        <a:lnSpc>
                          <a:spcPct val="115000"/>
                        </a:lnSpc>
                        <a:spcBef>
                          <a:spcPts val="0"/>
                        </a:spcBef>
                        <a:spcAft>
                          <a:spcPts val="1000"/>
                        </a:spcAft>
                      </a:pPr>
                      <a:r>
                        <a:rPr lang="en-US" sz="1100">
                          <a:effectLst/>
                        </a:rPr>
                        <a:t> </a:t>
                      </a:r>
                      <a:endParaRPr lang="en-US" sz="1100">
                        <a:effectLst/>
                        <a:latin typeface="Calibri" panose="020F0502020204030204" pitchFamily="34" charset="0"/>
                        <a:ea typeface="Calibri" panose="020F0502020204030204" pitchFamily="34" charset="0"/>
                        <a:cs typeface="Mangal"/>
                      </a:endParaRPr>
                    </a:p>
                  </a:txBody>
                  <a:tcPr marL="83185" marR="83185" marT="41910" marB="41910"/>
                </a:tc>
                <a:tc>
                  <a:txBody>
                    <a:bodyPr/>
                    <a:lstStyle/>
                    <a:p>
                      <a:pPr marL="0" marR="0">
                        <a:lnSpc>
                          <a:spcPct val="115000"/>
                        </a:lnSpc>
                        <a:spcBef>
                          <a:spcPts val="0"/>
                        </a:spcBef>
                        <a:spcAft>
                          <a:spcPts val="1000"/>
                        </a:spcAft>
                      </a:pPr>
                      <a:r>
                        <a:rPr lang="en-US" sz="1100">
                          <a:effectLst/>
                        </a:rPr>
                        <a:t> </a:t>
                      </a:r>
                      <a:endParaRPr lang="en-US" sz="1100">
                        <a:effectLst/>
                        <a:latin typeface="Calibri" panose="020F0502020204030204" pitchFamily="34" charset="0"/>
                        <a:ea typeface="Calibri" panose="020F0502020204030204" pitchFamily="34" charset="0"/>
                        <a:cs typeface="Mangal"/>
                      </a:endParaRPr>
                    </a:p>
                  </a:txBody>
                  <a:tcPr marL="83185" marR="83185" marT="41910" marB="41910"/>
                </a:tc>
                <a:tc>
                  <a:txBody>
                    <a:bodyPr/>
                    <a:lstStyle/>
                    <a:p>
                      <a:pPr marL="0" marR="0">
                        <a:lnSpc>
                          <a:spcPct val="115000"/>
                        </a:lnSpc>
                        <a:spcBef>
                          <a:spcPts val="0"/>
                        </a:spcBef>
                        <a:spcAft>
                          <a:spcPts val="1000"/>
                        </a:spcAft>
                      </a:pPr>
                      <a:r>
                        <a:rPr lang="en-US" sz="1100">
                          <a:effectLst/>
                        </a:rPr>
                        <a:t> </a:t>
                      </a:r>
                      <a:endParaRPr lang="en-US" sz="1100">
                        <a:effectLst/>
                        <a:latin typeface="Calibri" panose="020F0502020204030204" pitchFamily="34" charset="0"/>
                        <a:ea typeface="Calibri" panose="020F0502020204030204" pitchFamily="34" charset="0"/>
                        <a:cs typeface="Mangal"/>
                      </a:endParaRPr>
                    </a:p>
                  </a:txBody>
                  <a:tcPr marL="9525" marR="9525" marT="9525" marB="0"/>
                </a:tc>
                <a:tc>
                  <a:txBody>
                    <a:bodyPr/>
                    <a:lstStyle/>
                    <a:p>
                      <a:pPr marL="0" marR="0">
                        <a:lnSpc>
                          <a:spcPct val="115000"/>
                        </a:lnSpc>
                        <a:spcBef>
                          <a:spcPts val="0"/>
                        </a:spcBef>
                        <a:spcAft>
                          <a:spcPts val="1000"/>
                        </a:spcAft>
                      </a:pPr>
                      <a:r>
                        <a:rPr lang="en-US" sz="1100">
                          <a:effectLst/>
                        </a:rPr>
                        <a:t> </a:t>
                      </a:r>
                      <a:endParaRPr lang="en-US" sz="1100">
                        <a:effectLst/>
                        <a:latin typeface="Calibri" panose="020F0502020204030204" pitchFamily="34" charset="0"/>
                        <a:ea typeface="Calibri" panose="020F0502020204030204" pitchFamily="34" charset="0"/>
                        <a:cs typeface="Mangal"/>
                      </a:endParaRPr>
                    </a:p>
                  </a:txBody>
                  <a:tcPr marL="9525" marR="9525" marT="9525" marB="0"/>
                </a:tc>
                <a:tc>
                  <a:txBody>
                    <a:bodyPr/>
                    <a:lstStyle/>
                    <a:p>
                      <a:pPr marL="0" marR="0">
                        <a:lnSpc>
                          <a:spcPct val="115000"/>
                        </a:lnSpc>
                        <a:spcBef>
                          <a:spcPts val="0"/>
                        </a:spcBef>
                        <a:spcAft>
                          <a:spcPts val="1000"/>
                        </a:spcAft>
                      </a:pPr>
                      <a:r>
                        <a:rPr lang="en-US" sz="1100">
                          <a:effectLst/>
                        </a:rPr>
                        <a:t> </a:t>
                      </a:r>
                      <a:endParaRPr lang="en-US" sz="1100">
                        <a:effectLst/>
                        <a:latin typeface="Calibri" panose="020F0502020204030204" pitchFamily="34" charset="0"/>
                        <a:ea typeface="Calibri" panose="020F0502020204030204" pitchFamily="34" charset="0"/>
                        <a:cs typeface="Mangal"/>
                      </a:endParaRPr>
                    </a:p>
                  </a:txBody>
                  <a:tcPr marL="9525" marR="9525" marT="9525" marB="0"/>
                </a:tc>
                <a:tc>
                  <a:txBody>
                    <a:bodyPr/>
                    <a:lstStyle/>
                    <a:p>
                      <a:pPr marL="0" marR="0">
                        <a:lnSpc>
                          <a:spcPct val="115000"/>
                        </a:lnSpc>
                        <a:spcBef>
                          <a:spcPts val="0"/>
                        </a:spcBef>
                        <a:spcAft>
                          <a:spcPts val="1000"/>
                        </a:spcAft>
                      </a:pPr>
                      <a:r>
                        <a:rPr lang="en-US" sz="1100">
                          <a:effectLst/>
                        </a:rPr>
                        <a:t> </a:t>
                      </a:r>
                      <a:endParaRPr lang="en-US" sz="1100">
                        <a:effectLst/>
                        <a:latin typeface="Calibri" panose="020F0502020204030204" pitchFamily="34" charset="0"/>
                        <a:ea typeface="Calibri" panose="020F0502020204030204" pitchFamily="34" charset="0"/>
                        <a:cs typeface="Mangal"/>
                      </a:endParaRPr>
                    </a:p>
                  </a:txBody>
                  <a:tcPr marL="9525" marR="9525" marT="9525" marB="0"/>
                </a:tc>
                <a:extLst>
                  <a:ext uri="{0D108BD9-81ED-4DB2-BD59-A6C34878D82A}">
                    <a16:rowId xmlns:a16="http://schemas.microsoft.com/office/drawing/2014/main" val="2040951102"/>
                  </a:ext>
                </a:extLst>
              </a:tr>
              <a:tr h="908685">
                <a:tc>
                  <a:txBody>
                    <a:bodyPr/>
                    <a:lstStyle/>
                    <a:p>
                      <a:pPr marL="0" marR="0" algn="ctr">
                        <a:lnSpc>
                          <a:spcPct val="115000"/>
                        </a:lnSpc>
                        <a:spcBef>
                          <a:spcPts val="0"/>
                        </a:spcBef>
                        <a:spcAft>
                          <a:spcPts val="1000"/>
                        </a:spcAft>
                      </a:pPr>
                      <a:r>
                        <a:rPr lang="en-US" sz="1200">
                          <a:effectLst/>
                        </a:rPr>
                        <a:t>Visitors</a:t>
                      </a:r>
                      <a:endParaRPr lang="en-US" sz="1100">
                        <a:effectLst/>
                        <a:latin typeface="Calibri" panose="020F0502020204030204" pitchFamily="34" charset="0"/>
                        <a:ea typeface="Calibri" panose="020F0502020204030204" pitchFamily="34" charset="0"/>
                        <a:cs typeface="Mangal"/>
                      </a:endParaRPr>
                    </a:p>
                  </a:txBody>
                  <a:tcPr marL="83185" marR="83185" marT="41910" marB="41910"/>
                </a:tc>
                <a:tc>
                  <a:txBody>
                    <a:bodyPr/>
                    <a:lstStyle/>
                    <a:p>
                      <a:pPr marL="0" marR="0" algn="ctr">
                        <a:lnSpc>
                          <a:spcPct val="115000"/>
                        </a:lnSpc>
                        <a:spcBef>
                          <a:spcPts val="0"/>
                        </a:spcBef>
                        <a:spcAft>
                          <a:spcPts val="1000"/>
                        </a:spcAft>
                      </a:pPr>
                      <a:r>
                        <a:rPr lang="en-US" sz="1200" dirty="0">
                          <a:effectLst/>
                        </a:rPr>
                        <a:t>Exhibitors</a:t>
                      </a:r>
                      <a:endParaRPr lang="en-US" sz="1100" dirty="0">
                        <a:effectLst/>
                        <a:latin typeface="Calibri" panose="020F0502020204030204" pitchFamily="34" charset="0"/>
                        <a:ea typeface="Calibri" panose="020F0502020204030204" pitchFamily="34" charset="0"/>
                        <a:cs typeface="Mangal"/>
                      </a:endParaRPr>
                    </a:p>
                  </a:txBody>
                  <a:tcPr marL="83185" marR="83185" marT="41910" marB="41910"/>
                </a:tc>
                <a:tc>
                  <a:txBody>
                    <a:bodyPr/>
                    <a:lstStyle/>
                    <a:p>
                      <a:pPr marL="0" marR="0" algn="ctr">
                        <a:lnSpc>
                          <a:spcPct val="115000"/>
                        </a:lnSpc>
                        <a:spcBef>
                          <a:spcPts val="0"/>
                        </a:spcBef>
                        <a:spcAft>
                          <a:spcPts val="1000"/>
                        </a:spcAft>
                      </a:pPr>
                      <a:r>
                        <a:rPr lang="en-US" sz="1200" dirty="0">
                          <a:effectLst/>
                        </a:rPr>
                        <a:t>Countries</a:t>
                      </a:r>
                      <a:endParaRPr lang="en-US" sz="1100" dirty="0">
                        <a:effectLst/>
                        <a:latin typeface="Calibri" panose="020F0502020204030204" pitchFamily="34" charset="0"/>
                        <a:ea typeface="Calibri" panose="020F0502020204030204" pitchFamily="34" charset="0"/>
                        <a:cs typeface="Mangal"/>
                      </a:endParaRPr>
                    </a:p>
                  </a:txBody>
                  <a:tcPr marL="83185" marR="83185" marT="41910" marB="41910"/>
                </a:tc>
                <a:tc>
                  <a:txBody>
                    <a:bodyPr/>
                    <a:lstStyle/>
                    <a:p>
                      <a:pPr marL="0" marR="0" algn="ctr">
                        <a:lnSpc>
                          <a:spcPct val="115000"/>
                        </a:lnSpc>
                        <a:spcBef>
                          <a:spcPts val="0"/>
                        </a:spcBef>
                        <a:spcAft>
                          <a:spcPts val="1000"/>
                        </a:spcAft>
                      </a:pPr>
                      <a:r>
                        <a:rPr lang="en-US" sz="1200" dirty="0">
                          <a:effectLst/>
                        </a:rPr>
                        <a:t>States</a:t>
                      </a:r>
                      <a:endParaRPr lang="en-US" sz="1100" dirty="0">
                        <a:effectLst/>
                        <a:latin typeface="Calibri" panose="020F0502020204030204" pitchFamily="34" charset="0"/>
                        <a:ea typeface="Calibri" panose="020F0502020204030204" pitchFamily="34" charset="0"/>
                        <a:cs typeface="Mangal"/>
                      </a:endParaRPr>
                    </a:p>
                  </a:txBody>
                  <a:tcPr marL="83185" marR="83185" marT="41910" marB="41910"/>
                </a:tc>
                <a:tc>
                  <a:txBody>
                    <a:bodyPr/>
                    <a:lstStyle/>
                    <a:p>
                      <a:pPr marL="0" marR="0" algn="ctr">
                        <a:lnSpc>
                          <a:spcPct val="115000"/>
                        </a:lnSpc>
                        <a:spcBef>
                          <a:spcPts val="0"/>
                        </a:spcBef>
                        <a:spcAft>
                          <a:spcPts val="1000"/>
                        </a:spcAft>
                      </a:pPr>
                      <a:r>
                        <a:rPr lang="en-US" sz="1200">
                          <a:effectLst/>
                        </a:rPr>
                        <a:t>Global CEOs</a:t>
                      </a:r>
                      <a:endParaRPr lang="en-US" sz="1100">
                        <a:effectLst/>
                        <a:latin typeface="Calibri" panose="020F0502020204030204" pitchFamily="34" charset="0"/>
                        <a:ea typeface="Calibri" panose="020F0502020204030204" pitchFamily="34" charset="0"/>
                        <a:cs typeface="Mangal"/>
                      </a:endParaRPr>
                    </a:p>
                  </a:txBody>
                  <a:tcPr marL="83185" marR="83185" marT="41910" marB="41910"/>
                </a:tc>
                <a:tc>
                  <a:txBody>
                    <a:bodyPr/>
                    <a:lstStyle/>
                    <a:p>
                      <a:pPr marL="0" marR="0" algn="l">
                        <a:lnSpc>
                          <a:spcPct val="115000"/>
                        </a:lnSpc>
                        <a:spcBef>
                          <a:spcPts val="0"/>
                        </a:spcBef>
                        <a:spcAft>
                          <a:spcPts val="1000"/>
                        </a:spcAft>
                      </a:pPr>
                      <a:r>
                        <a:rPr lang="en-US" sz="1100" dirty="0">
                          <a:effectLst/>
                        </a:rPr>
                        <a:t>Total conferences</a:t>
                      </a:r>
                      <a:endParaRPr lang="en-US" sz="1050" dirty="0">
                        <a:effectLst/>
                        <a:latin typeface="Calibri" panose="020F0502020204030204" pitchFamily="34" charset="0"/>
                        <a:ea typeface="Calibri" panose="020F0502020204030204" pitchFamily="34" charset="0"/>
                        <a:cs typeface="Mangal"/>
                      </a:endParaRPr>
                    </a:p>
                  </a:txBody>
                  <a:tcPr marL="83185" marR="83185" marT="41910" marB="41910"/>
                </a:tc>
                <a:tc>
                  <a:txBody>
                    <a:bodyPr/>
                    <a:lstStyle/>
                    <a:p>
                      <a:pPr marL="0" marR="0" algn="ctr">
                        <a:lnSpc>
                          <a:spcPct val="115000"/>
                        </a:lnSpc>
                        <a:spcBef>
                          <a:spcPts val="0"/>
                        </a:spcBef>
                        <a:spcAft>
                          <a:spcPts val="1000"/>
                        </a:spcAft>
                      </a:pPr>
                      <a:r>
                        <a:rPr lang="en-US" sz="1200" dirty="0">
                          <a:effectLst/>
                        </a:rPr>
                        <a:t>B2B meeting</a:t>
                      </a:r>
                      <a:endParaRPr lang="en-US" sz="1100" dirty="0">
                        <a:effectLst/>
                        <a:latin typeface="Calibri" panose="020F0502020204030204" pitchFamily="34" charset="0"/>
                        <a:ea typeface="Calibri" panose="020F0502020204030204" pitchFamily="34" charset="0"/>
                        <a:cs typeface="Mangal"/>
                      </a:endParaRPr>
                    </a:p>
                  </a:txBody>
                  <a:tcPr marL="83185" marR="83185" marT="41910" marB="41910"/>
                </a:tc>
                <a:tc>
                  <a:txBody>
                    <a:bodyPr/>
                    <a:lstStyle/>
                    <a:p>
                      <a:pPr marL="0" marR="0" algn="ctr">
                        <a:lnSpc>
                          <a:spcPct val="115000"/>
                        </a:lnSpc>
                        <a:spcBef>
                          <a:spcPts val="0"/>
                        </a:spcBef>
                        <a:spcAft>
                          <a:spcPts val="1000"/>
                        </a:spcAft>
                      </a:pPr>
                      <a:r>
                        <a:rPr lang="en-US" sz="1200" dirty="0">
                          <a:effectLst/>
                        </a:rPr>
                        <a:t>Partner countries</a:t>
                      </a:r>
                      <a:endParaRPr lang="en-US" sz="1100" dirty="0">
                        <a:effectLst/>
                        <a:latin typeface="Calibri" panose="020F0502020204030204" pitchFamily="34" charset="0"/>
                        <a:ea typeface="Calibri" panose="020F0502020204030204" pitchFamily="34" charset="0"/>
                        <a:cs typeface="Mangal"/>
                      </a:endParaRPr>
                    </a:p>
                  </a:txBody>
                  <a:tcPr marL="83185" marR="83185" marT="41910" marB="41910"/>
                </a:tc>
                <a:tc>
                  <a:txBody>
                    <a:bodyPr/>
                    <a:lstStyle/>
                    <a:p>
                      <a:pPr marL="0" marR="0" algn="ctr">
                        <a:lnSpc>
                          <a:spcPct val="115000"/>
                        </a:lnSpc>
                        <a:spcBef>
                          <a:spcPts val="0"/>
                        </a:spcBef>
                        <a:spcAft>
                          <a:spcPts val="1000"/>
                        </a:spcAft>
                      </a:pPr>
                      <a:r>
                        <a:rPr lang="en-US" sz="1200" dirty="0">
                          <a:effectLst/>
                        </a:rPr>
                        <a:t>Focus countries</a:t>
                      </a:r>
                      <a:endParaRPr lang="en-US" sz="1100" dirty="0">
                        <a:effectLst/>
                        <a:latin typeface="Calibri" panose="020F0502020204030204" pitchFamily="34" charset="0"/>
                        <a:ea typeface="Calibri" panose="020F0502020204030204" pitchFamily="34" charset="0"/>
                        <a:cs typeface="Mangal"/>
                      </a:endParaRPr>
                    </a:p>
                  </a:txBody>
                  <a:tcPr marL="9525" marR="9525" marT="9525" marB="0"/>
                </a:tc>
                <a:tc>
                  <a:txBody>
                    <a:bodyPr/>
                    <a:lstStyle/>
                    <a:p>
                      <a:pPr marL="0" marR="0" algn="ctr">
                        <a:lnSpc>
                          <a:spcPct val="115000"/>
                        </a:lnSpc>
                        <a:spcBef>
                          <a:spcPts val="0"/>
                        </a:spcBef>
                        <a:spcAft>
                          <a:spcPts val="1000"/>
                        </a:spcAft>
                      </a:pPr>
                      <a:r>
                        <a:rPr lang="en-US" sz="1200" dirty="0">
                          <a:effectLst/>
                        </a:rPr>
                        <a:t>Partner States</a:t>
                      </a:r>
                      <a:endParaRPr lang="en-US" sz="1100" dirty="0">
                        <a:effectLst/>
                        <a:latin typeface="Calibri" panose="020F0502020204030204" pitchFamily="34" charset="0"/>
                        <a:ea typeface="Calibri" panose="020F0502020204030204" pitchFamily="34" charset="0"/>
                        <a:cs typeface="Mangal"/>
                      </a:endParaRPr>
                    </a:p>
                  </a:txBody>
                  <a:tcPr marL="9525" marR="9525" marT="9525" marB="0"/>
                </a:tc>
                <a:tc>
                  <a:txBody>
                    <a:bodyPr/>
                    <a:lstStyle/>
                    <a:p>
                      <a:pPr marL="0" marR="0" algn="ctr">
                        <a:lnSpc>
                          <a:spcPct val="115000"/>
                        </a:lnSpc>
                        <a:spcBef>
                          <a:spcPts val="0"/>
                        </a:spcBef>
                        <a:spcAft>
                          <a:spcPts val="1000"/>
                        </a:spcAft>
                      </a:pPr>
                      <a:r>
                        <a:rPr lang="en-US" sz="1200" dirty="0">
                          <a:effectLst/>
                        </a:rPr>
                        <a:t>Focus States</a:t>
                      </a:r>
                      <a:endParaRPr lang="en-US" sz="1100" dirty="0">
                        <a:effectLst/>
                        <a:latin typeface="Calibri" panose="020F0502020204030204" pitchFamily="34" charset="0"/>
                        <a:ea typeface="Calibri" panose="020F0502020204030204" pitchFamily="34" charset="0"/>
                        <a:cs typeface="Mangal"/>
                      </a:endParaRPr>
                    </a:p>
                  </a:txBody>
                  <a:tcPr marL="9525" marR="9525" marT="9525" marB="0"/>
                </a:tc>
                <a:tc>
                  <a:txBody>
                    <a:bodyPr/>
                    <a:lstStyle/>
                    <a:p>
                      <a:pPr marL="0" marR="0" algn="ctr">
                        <a:lnSpc>
                          <a:spcPct val="115000"/>
                        </a:lnSpc>
                        <a:spcBef>
                          <a:spcPts val="0"/>
                        </a:spcBef>
                        <a:spcAft>
                          <a:spcPts val="1000"/>
                        </a:spcAft>
                      </a:pPr>
                      <a:r>
                        <a:rPr lang="en-US" sz="1200" dirty="0" err="1">
                          <a:effectLst/>
                        </a:rPr>
                        <a:t>MoUs</a:t>
                      </a:r>
                      <a:r>
                        <a:rPr lang="en-US" sz="1200" dirty="0">
                          <a:effectLst/>
                        </a:rPr>
                        <a:t> signed</a:t>
                      </a:r>
                    </a:p>
                    <a:p>
                      <a:pPr marL="0" marR="0" indent="0" algn="ctr" defTabSz="6858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Mangal"/>
                        </a:rPr>
                        <a:t>(USD</a:t>
                      </a:r>
                    </a:p>
                    <a:p>
                      <a:pPr marL="0" marR="0" indent="0" algn="ctr" defTabSz="6858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Mangal"/>
                        </a:rPr>
                        <a:t>Billion)</a:t>
                      </a:r>
                    </a:p>
                    <a:p>
                      <a:pPr marL="0" marR="0" indent="0" algn="ctr" defTabSz="685800" rtl="0" eaLnBrk="1" fontAlgn="auto" latinLnBrk="0" hangingPunct="1">
                        <a:lnSpc>
                          <a:spcPct val="100000"/>
                        </a:lnSpc>
                        <a:spcBef>
                          <a:spcPts val="0"/>
                        </a:spcBef>
                        <a:spcAft>
                          <a:spcPts val="0"/>
                        </a:spcAft>
                        <a:buClrTx/>
                        <a:buSzTx/>
                        <a:buFontTx/>
                        <a:buNone/>
                        <a:tabLst/>
                        <a:defRPr/>
                      </a:pPr>
                      <a:endParaRPr lang="en-US" sz="1100" dirty="0">
                        <a:effectLst/>
                        <a:latin typeface="Calibri" panose="020F0502020204030204" pitchFamily="34" charset="0"/>
                        <a:ea typeface="Calibri" panose="020F0502020204030204" pitchFamily="34" charset="0"/>
                        <a:cs typeface="Mangal"/>
                      </a:endParaRPr>
                    </a:p>
                  </a:txBody>
                  <a:tcPr marL="9525" marR="9525" marT="9525" marB="0"/>
                </a:tc>
                <a:extLst>
                  <a:ext uri="{0D108BD9-81ED-4DB2-BD59-A6C34878D82A}">
                    <a16:rowId xmlns:a16="http://schemas.microsoft.com/office/drawing/2014/main" val="1760193971"/>
                  </a:ext>
                </a:extLst>
              </a:tr>
              <a:tr h="728345">
                <a:tc>
                  <a:txBody>
                    <a:bodyPr/>
                    <a:lstStyle/>
                    <a:p>
                      <a:pPr marL="0" marR="0" algn="ctr">
                        <a:lnSpc>
                          <a:spcPct val="115000"/>
                        </a:lnSpc>
                        <a:spcBef>
                          <a:spcPts val="0"/>
                        </a:spcBef>
                        <a:spcAft>
                          <a:spcPts val="1000"/>
                        </a:spcAft>
                      </a:pPr>
                      <a:r>
                        <a:rPr lang="en-US" sz="1200">
                          <a:effectLst/>
                        </a:rPr>
                        <a:t>75,000</a:t>
                      </a:r>
                      <a:endParaRPr lang="en-US" sz="1100">
                        <a:effectLst/>
                        <a:latin typeface="Calibri" panose="020F0502020204030204" pitchFamily="34" charset="0"/>
                        <a:ea typeface="Calibri" panose="020F0502020204030204" pitchFamily="34" charset="0"/>
                        <a:cs typeface="Mangal"/>
                      </a:endParaRPr>
                    </a:p>
                  </a:txBody>
                  <a:tcPr marL="83185" marR="83185" marT="41910" marB="41910"/>
                </a:tc>
                <a:tc>
                  <a:txBody>
                    <a:bodyPr/>
                    <a:lstStyle/>
                    <a:p>
                      <a:pPr marL="0" marR="0" algn="ctr">
                        <a:lnSpc>
                          <a:spcPct val="115000"/>
                        </a:lnSpc>
                        <a:spcBef>
                          <a:spcPts val="0"/>
                        </a:spcBef>
                        <a:spcAft>
                          <a:spcPts val="1000"/>
                        </a:spcAft>
                      </a:pPr>
                      <a:r>
                        <a:rPr lang="en-US" sz="1200">
                          <a:effectLst/>
                        </a:rPr>
                        <a:t>800</a:t>
                      </a:r>
                      <a:endParaRPr lang="en-US" sz="1100">
                        <a:effectLst/>
                        <a:latin typeface="Calibri" panose="020F0502020204030204" pitchFamily="34" charset="0"/>
                        <a:ea typeface="Calibri" panose="020F0502020204030204" pitchFamily="34" charset="0"/>
                        <a:cs typeface="Mangal"/>
                      </a:endParaRPr>
                    </a:p>
                  </a:txBody>
                  <a:tcPr marL="83185" marR="83185" marT="41910" marB="41910"/>
                </a:tc>
                <a:tc>
                  <a:txBody>
                    <a:bodyPr/>
                    <a:lstStyle/>
                    <a:p>
                      <a:pPr marL="0" marR="0" algn="ctr">
                        <a:lnSpc>
                          <a:spcPct val="115000"/>
                        </a:lnSpc>
                        <a:spcBef>
                          <a:spcPts val="0"/>
                        </a:spcBef>
                        <a:spcAft>
                          <a:spcPts val="1000"/>
                        </a:spcAft>
                      </a:pPr>
                      <a:r>
                        <a:rPr lang="en-US" sz="1200">
                          <a:effectLst/>
                        </a:rPr>
                        <a:t>61</a:t>
                      </a:r>
                      <a:endParaRPr lang="en-US" sz="1100">
                        <a:effectLst/>
                        <a:latin typeface="Calibri" panose="020F0502020204030204" pitchFamily="34" charset="0"/>
                        <a:ea typeface="Calibri" panose="020F0502020204030204" pitchFamily="34" charset="0"/>
                        <a:cs typeface="Mangal"/>
                      </a:endParaRPr>
                    </a:p>
                  </a:txBody>
                  <a:tcPr marL="83185" marR="83185" marT="41910" marB="41910"/>
                </a:tc>
                <a:tc>
                  <a:txBody>
                    <a:bodyPr/>
                    <a:lstStyle/>
                    <a:p>
                      <a:pPr marL="0" marR="0" algn="ctr">
                        <a:lnSpc>
                          <a:spcPct val="115000"/>
                        </a:lnSpc>
                        <a:spcBef>
                          <a:spcPts val="0"/>
                        </a:spcBef>
                        <a:spcAft>
                          <a:spcPts val="1000"/>
                        </a:spcAft>
                      </a:pPr>
                      <a:r>
                        <a:rPr lang="en-US" sz="1200">
                          <a:effectLst/>
                        </a:rPr>
                        <a:t>27</a:t>
                      </a:r>
                      <a:endParaRPr lang="en-US" sz="1100">
                        <a:effectLst/>
                        <a:latin typeface="Calibri" panose="020F0502020204030204" pitchFamily="34" charset="0"/>
                        <a:ea typeface="Calibri" panose="020F0502020204030204" pitchFamily="34" charset="0"/>
                        <a:cs typeface="Mangal"/>
                      </a:endParaRPr>
                    </a:p>
                  </a:txBody>
                  <a:tcPr marL="83185" marR="83185" marT="41910" marB="41910"/>
                </a:tc>
                <a:tc>
                  <a:txBody>
                    <a:bodyPr/>
                    <a:lstStyle/>
                    <a:p>
                      <a:pPr marL="0" marR="0" algn="ctr">
                        <a:lnSpc>
                          <a:spcPct val="115000"/>
                        </a:lnSpc>
                        <a:spcBef>
                          <a:spcPts val="0"/>
                        </a:spcBef>
                        <a:spcAft>
                          <a:spcPts val="1000"/>
                        </a:spcAft>
                      </a:pPr>
                      <a:r>
                        <a:rPr lang="en-US" sz="1200">
                          <a:effectLst/>
                        </a:rPr>
                        <a:t>36</a:t>
                      </a:r>
                      <a:endParaRPr lang="en-US" sz="1100">
                        <a:effectLst/>
                        <a:latin typeface="Calibri" panose="020F0502020204030204" pitchFamily="34" charset="0"/>
                        <a:ea typeface="Calibri" panose="020F0502020204030204" pitchFamily="34" charset="0"/>
                        <a:cs typeface="Mangal"/>
                      </a:endParaRPr>
                    </a:p>
                  </a:txBody>
                  <a:tcPr marL="83185" marR="83185" marT="41910" marB="41910"/>
                </a:tc>
                <a:tc>
                  <a:txBody>
                    <a:bodyPr/>
                    <a:lstStyle/>
                    <a:p>
                      <a:pPr marL="0" marR="0" algn="ctr">
                        <a:lnSpc>
                          <a:spcPct val="115000"/>
                        </a:lnSpc>
                        <a:spcBef>
                          <a:spcPts val="0"/>
                        </a:spcBef>
                        <a:spcAft>
                          <a:spcPts val="1000"/>
                        </a:spcAft>
                      </a:pPr>
                      <a:r>
                        <a:rPr lang="en-US" sz="1200">
                          <a:effectLst/>
                        </a:rPr>
                        <a:t>60</a:t>
                      </a:r>
                      <a:endParaRPr lang="en-US" sz="1100">
                        <a:effectLst/>
                        <a:latin typeface="Calibri" panose="020F0502020204030204" pitchFamily="34" charset="0"/>
                        <a:ea typeface="Calibri" panose="020F0502020204030204" pitchFamily="34" charset="0"/>
                        <a:cs typeface="Mangal"/>
                      </a:endParaRPr>
                    </a:p>
                  </a:txBody>
                  <a:tcPr marL="83185" marR="83185" marT="41910" marB="41910"/>
                </a:tc>
                <a:tc>
                  <a:txBody>
                    <a:bodyPr/>
                    <a:lstStyle/>
                    <a:p>
                      <a:pPr marL="0" marR="0" algn="ctr">
                        <a:lnSpc>
                          <a:spcPct val="115000"/>
                        </a:lnSpc>
                        <a:spcBef>
                          <a:spcPts val="0"/>
                        </a:spcBef>
                        <a:spcAft>
                          <a:spcPts val="1000"/>
                        </a:spcAft>
                      </a:pPr>
                      <a:r>
                        <a:rPr lang="en-US" sz="1200" dirty="0">
                          <a:effectLst/>
                        </a:rPr>
                        <a:t>8000</a:t>
                      </a:r>
                      <a:endParaRPr lang="en-US" sz="1100" dirty="0">
                        <a:effectLst/>
                        <a:latin typeface="Calibri" panose="020F0502020204030204" pitchFamily="34" charset="0"/>
                        <a:ea typeface="Calibri" panose="020F0502020204030204" pitchFamily="34" charset="0"/>
                        <a:cs typeface="Mangal"/>
                      </a:endParaRPr>
                    </a:p>
                  </a:txBody>
                  <a:tcPr marL="83185" marR="83185" marT="41910" marB="41910"/>
                </a:tc>
                <a:tc>
                  <a:txBody>
                    <a:bodyPr/>
                    <a:lstStyle/>
                    <a:p>
                      <a:pPr marL="0" marR="0" algn="ctr">
                        <a:lnSpc>
                          <a:spcPct val="115000"/>
                        </a:lnSpc>
                        <a:spcBef>
                          <a:spcPts val="0"/>
                        </a:spcBef>
                        <a:spcAft>
                          <a:spcPts val="1000"/>
                        </a:spcAft>
                      </a:pPr>
                      <a:r>
                        <a:rPr lang="en-US" sz="1200">
                          <a:effectLst/>
                        </a:rPr>
                        <a:t>03</a:t>
                      </a:r>
                      <a:endParaRPr lang="en-US" sz="1100">
                        <a:effectLst/>
                        <a:latin typeface="Calibri" panose="020F0502020204030204" pitchFamily="34" charset="0"/>
                        <a:ea typeface="Calibri" panose="020F0502020204030204" pitchFamily="34" charset="0"/>
                        <a:cs typeface="Mangal"/>
                      </a:endParaRPr>
                    </a:p>
                  </a:txBody>
                  <a:tcPr marL="83185" marR="83185" marT="41910" marB="41910"/>
                </a:tc>
                <a:tc>
                  <a:txBody>
                    <a:bodyPr/>
                    <a:lstStyle/>
                    <a:p>
                      <a:pPr marL="0" marR="0" algn="ctr">
                        <a:lnSpc>
                          <a:spcPct val="115000"/>
                        </a:lnSpc>
                        <a:spcBef>
                          <a:spcPts val="0"/>
                        </a:spcBef>
                        <a:spcAft>
                          <a:spcPts val="1000"/>
                        </a:spcAft>
                      </a:pPr>
                      <a:r>
                        <a:rPr lang="en-US" sz="1200">
                          <a:effectLst/>
                        </a:rPr>
                        <a:t>02</a:t>
                      </a:r>
                      <a:endParaRPr lang="en-US" sz="1100">
                        <a:effectLst/>
                        <a:latin typeface="Calibri" panose="020F0502020204030204" pitchFamily="34" charset="0"/>
                        <a:ea typeface="Calibri" panose="020F0502020204030204" pitchFamily="34" charset="0"/>
                        <a:cs typeface="Mangal"/>
                      </a:endParaRPr>
                    </a:p>
                  </a:txBody>
                  <a:tcPr marL="9525" marR="9525" marT="9525" marB="0"/>
                </a:tc>
                <a:tc>
                  <a:txBody>
                    <a:bodyPr/>
                    <a:lstStyle/>
                    <a:p>
                      <a:pPr marL="0" marR="0" algn="ctr">
                        <a:lnSpc>
                          <a:spcPct val="115000"/>
                        </a:lnSpc>
                        <a:spcBef>
                          <a:spcPts val="0"/>
                        </a:spcBef>
                        <a:spcAft>
                          <a:spcPts val="1000"/>
                        </a:spcAft>
                      </a:pPr>
                      <a:r>
                        <a:rPr lang="en-US" sz="1200">
                          <a:effectLst/>
                        </a:rPr>
                        <a:t>12</a:t>
                      </a:r>
                      <a:endParaRPr lang="en-US" sz="1100">
                        <a:effectLst/>
                        <a:latin typeface="Calibri" panose="020F0502020204030204" pitchFamily="34" charset="0"/>
                        <a:ea typeface="Calibri" panose="020F0502020204030204" pitchFamily="34" charset="0"/>
                        <a:cs typeface="Mangal"/>
                      </a:endParaRPr>
                    </a:p>
                  </a:txBody>
                  <a:tcPr marL="9525" marR="9525" marT="9525" marB="0"/>
                </a:tc>
                <a:tc>
                  <a:txBody>
                    <a:bodyPr/>
                    <a:lstStyle/>
                    <a:p>
                      <a:pPr marL="0" marR="0" algn="ctr">
                        <a:lnSpc>
                          <a:spcPct val="115000"/>
                        </a:lnSpc>
                        <a:spcBef>
                          <a:spcPts val="0"/>
                        </a:spcBef>
                        <a:spcAft>
                          <a:spcPts val="1000"/>
                        </a:spcAft>
                      </a:pPr>
                      <a:r>
                        <a:rPr lang="en-US" sz="1200">
                          <a:effectLst/>
                        </a:rPr>
                        <a:t>08</a:t>
                      </a:r>
                      <a:endParaRPr lang="en-US" sz="1100">
                        <a:effectLst/>
                        <a:latin typeface="Calibri" panose="020F0502020204030204" pitchFamily="34" charset="0"/>
                        <a:ea typeface="Calibri" panose="020F0502020204030204" pitchFamily="34" charset="0"/>
                        <a:cs typeface="Mangal"/>
                      </a:endParaRPr>
                    </a:p>
                  </a:txBody>
                  <a:tcPr marL="9525" marR="9525" marT="9525" marB="0"/>
                </a:tc>
                <a:tc>
                  <a:txBody>
                    <a:bodyPr/>
                    <a:lstStyle/>
                    <a:p>
                      <a:pPr marL="0" marR="0" algn="ctr">
                        <a:lnSpc>
                          <a:spcPct val="100000"/>
                        </a:lnSpc>
                        <a:spcBef>
                          <a:spcPts val="0"/>
                        </a:spcBef>
                        <a:spcAft>
                          <a:spcPts val="1000"/>
                        </a:spcAft>
                      </a:pPr>
                      <a:r>
                        <a:rPr lang="en-US" sz="1200" dirty="0">
                          <a:effectLst/>
                        </a:rPr>
                        <a:t>13.56</a:t>
                      </a:r>
                    </a:p>
                  </a:txBody>
                  <a:tcPr marL="9525" marR="9525" marT="9525" marB="0"/>
                </a:tc>
                <a:extLst>
                  <a:ext uri="{0D108BD9-81ED-4DB2-BD59-A6C34878D82A}">
                    <a16:rowId xmlns:a16="http://schemas.microsoft.com/office/drawing/2014/main" val="1553324968"/>
                  </a:ext>
                </a:extLst>
              </a:tr>
            </a:tbl>
          </a:graphicData>
        </a:graphic>
      </p:graphicFrame>
    </p:spTree>
    <p:extLst>
      <p:ext uri="{BB962C8B-B14F-4D97-AF65-F5344CB8AC3E}">
        <p14:creationId xmlns:p14="http://schemas.microsoft.com/office/powerpoint/2010/main" val="5414455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152400" y="76200"/>
            <a:ext cx="8763000" cy="3600986"/>
          </a:xfrm>
          <a:prstGeom prst="rect">
            <a:avLst/>
          </a:prstGeom>
          <a:solidFill>
            <a:schemeClr val="accent6">
              <a:lumMod val="60000"/>
              <a:lumOff val="4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err="1">
                <a:ln>
                  <a:noFill/>
                </a:ln>
                <a:solidFill>
                  <a:schemeClr val="tx1"/>
                </a:solidFill>
                <a:effectLst/>
                <a:latin typeface="+mj-lt"/>
                <a:ea typeface="Calibri" pitchFamily="34" charset="0"/>
                <a:cs typeface="Arial" pitchFamily="34" charset="0"/>
              </a:rPr>
              <a:t>Nivesh</a:t>
            </a:r>
            <a:r>
              <a:rPr kumimoji="0" lang="en-US" sz="3600" b="1" i="0" u="none" strike="noStrike" cap="none" normalizeH="0" baseline="0" dirty="0">
                <a:ln>
                  <a:noFill/>
                </a:ln>
                <a:solidFill>
                  <a:schemeClr val="tx1"/>
                </a:solidFill>
                <a:effectLst/>
                <a:latin typeface="+mj-lt"/>
                <a:ea typeface="Calibri" pitchFamily="34" charset="0"/>
                <a:cs typeface="Arial" pitchFamily="34" charset="0"/>
              </a:rPr>
              <a:t> </a:t>
            </a:r>
            <a:r>
              <a:rPr kumimoji="0" lang="en-US" sz="3600" b="1" i="0" u="none" strike="noStrike" cap="none" normalizeH="0" baseline="0" dirty="0" err="1">
                <a:ln>
                  <a:noFill/>
                </a:ln>
                <a:solidFill>
                  <a:schemeClr val="tx1"/>
                </a:solidFill>
                <a:effectLst/>
                <a:latin typeface="+mj-lt"/>
                <a:ea typeface="Calibri" pitchFamily="34" charset="0"/>
                <a:cs typeface="Arial" pitchFamily="34" charset="0"/>
              </a:rPr>
              <a:t>Bandhu</a:t>
            </a:r>
            <a:r>
              <a:rPr kumimoji="0" lang="en-US" sz="3600" b="1" i="0" u="none" strike="noStrike" cap="none" normalizeH="0" baseline="0" dirty="0">
                <a:ln>
                  <a:noFill/>
                </a:ln>
                <a:solidFill>
                  <a:schemeClr val="tx1"/>
                </a:solidFill>
                <a:effectLst/>
                <a:latin typeface="+mj-lt"/>
                <a:ea typeface="Calibri" pitchFamily="34" charset="0"/>
                <a:cs typeface="Arial" pitchFamily="34" charset="0"/>
              </a:rPr>
              <a:t>: Investor Portal </a:t>
            </a:r>
          </a:p>
          <a:p>
            <a:pPr marL="0" marR="0" lvl="0" indent="0" algn="l" defTabSz="914400" rtl="0" eaLnBrk="1" fontAlgn="base" latinLnBrk="0" hangingPunct="1">
              <a:lnSpc>
                <a:spcPct val="100000"/>
              </a:lnSpc>
              <a:spcBef>
                <a:spcPct val="0"/>
              </a:spcBef>
              <a:spcAft>
                <a:spcPct val="0"/>
              </a:spcAft>
              <a:buClrTx/>
              <a:buSzTx/>
              <a:buFontTx/>
              <a:buNone/>
              <a:tabLst/>
            </a:pPr>
            <a:endParaRPr lang="en-US" sz="3200" b="1" dirty="0">
              <a:latin typeface="+mj-lt"/>
              <a:ea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mj-lt"/>
                <a:ea typeface="Calibri" pitchFamily="34" charset="0"/>
                <a:cs typeface="Arial" pitchFamily="34" charset="0"/>
              </a:rPr>
              <a:t>During the inaugural function of the World Food India 2017, the Hon’ble PM launched a dedicated Investor Portal called </a:t>
            </a:r>
            <a:r>
              <a:rPr kumimoji="0" lang="en-US" sz="3200" b="1" i="0" u="none" strike="noStrike" cap="none" normalizeH="0" baseline="0" dirty="0">
                <a:ln>
                  <a:noFill/>
                </a:ln>
                <a:solidFill>
                  <a:schemeClr val="tx1"/>
                </a:solidFill>
                <a:effectLst/>
                <a:latin typeface="+mj-lt"/>
                <a:ea typeface="Calibri" pitchFamily="34" charset="0"/>
                <a:cs typeface="Arial" pitchFamily="34" charset="0"/>
              </a:rPr>
              <a:t>‘</a:t>
            </a:r>
            <a:r>
              <a:rPr kumimoji="0" lang="en-US" sz="3200" b="1" i="0" u="none" strike="noStrike" cap="none" normalizeH="0" baseline="0" dirty="0" err="1">
                <a:ln>
                  <a:noFill/>
                </a:ln>
                <a:solidFill>
                  <a:schemeClr val="tx1"/>
                </a:solidFill>
                <a:effectLst/>
                <a:latin typeface="+mj-lt"/>
                <a:ea typeface="Calibri" pitchFamily="34" charset="0"/>
                <a:cs typeface="Arial" pitchFamily="34" charset="0"/>
              </a:rPr>
              <a:t>Nivesh</a:t>
            </a:r>
            <a:r>
              <a:rPr kumimoji="0" lang="en-US" sz="3200" b="1" i="0" u="none" strike="noStrike" cap="none" normalizeH="0" baseline="0" dirty="0">
                <a:ln>
                  <a:noFill/>
                </a:ln>
                <a:solidFill>
                  <a:schemeClr val="tx1"/>
                </a:solidFill>
                <a:effectLst/>
                <a:latin typeface="+mj-lt"/>
                <a:ea typeface="Calibri" pitchFamily="34" charset="0"/>
                <a:cs typeface="Arial" pitchFamily="34" charset="0"/>
              </a:rPr>
              <a:t> </a:t>
            </a:r>
            <a:r>
              <a:rPr kumimoji="0" lang="en-US" sz="3200" b="1" i="0" u="none" strike="noStrike" cap="none" normalizeH="0" baseline="0" dirty="0" err="1">
                <a:ln>
                  <a:noFill/>
                </a:ln>
                <a:solidFill>
                  <a:schemeClr val="tx1"/>
                </a:solidFill>
                <a:effectLst/>
                <a:latin typeface="+mj-lt"/>
                <a:ea typeface="Calibri" pitchFamily="34" charset="0"/>
                <a:cs typeface="Arial" pitchFamily="34" charset="0"/>
              </a:rPr>
              <a:t>Bandhu</a:t>
            </a:r>
            <a:r>
              <a:rPr kumimoji="0" lang="en-US" sz="3200" b="1" i="0" u="none" strike="noStrike" cap="none" normalizeH="0" baseline="0" dirty="0">
                <a:ln>
                  <a:noFill/>
                </a:ln>
                <a:solidFill>
                  <a:schemeClr val="tx1"/>
                </a:solidFill>
                <a:effectLst/>
                <a:latin typeface="+mj-lt"/>
                <a:ea typeface="Calibri" pitchFamily="34" charset="0"/>
                <a:cs typeface="Arial" pitchFamily="34" charset="0"/>
              </a:rPr>
              <a:t>’</a:t>
            </a:r>
            <a:r>
              <a:rPr kumimoji="0" lang="en-US" sz="3200" b="0" i="0" u="none" strike="noStrike" cap="none" normalizeH="0" baseline="0" dirty="0">
                <a:ln>
                  <a:noFill/>
                </a:ln>
                <a:solidFill>
                  <a:schemeClr val="tx1"/>
                </a:solidFill>
                <a:effectLst/>
                <a:latin typeface="+mj-lt"/>
                <a:ea typeface="Calibri" pitchFamily="34" charset="0"/>
                <a:cs typeface="Arial" pitchFamily="34" charset="0"/>
              </a:rPr>
              <a:t> to aid and assist the potential investors in the food processing sector in taking informed decision.</a:t>
            </a:r>
            <a:r>
              <a:rPr kumimoji="0" lang="en-US" sz="1600" b="0" i="0" u="none" strike="noStrike" cap="none" normalizeH="0" baseline="0" dirty="0">
                <a:ln>
                  <a:noFill/>
                </a:ln>
                <a:solidFill>
                  <a:schemeClr val="tx1"/>
                </a:solidFill>
                <a:effectLst/>
                <a:latin typeface="+mj-lt"/>
                <a:cs typeface="Arial" pitchFamily="34" charset="0"/>
              </a:rPr>
              <a:t> </a:t>
            </a:r>
            <a:endParaRPr kumimoji="0" lang="en-US" sz="4400" b="0" i="0" u="none" strike="noStrike" cap="none" normalizeH="0" baseline="0" dirty="0">
              <a:ln>
                <a:noFill/>
              </a:ln>
              <a:solidFill>
                <a:schemeClr val="tx1"/>
              </a:solidFill>
              <a:effectLst/>
              <a:latin typeface="+mj-lt"/>
              <a:cs typeface="Arial" pitchFamily="34" charset="0"/>
            </a:endParaRPr>
          </a:p>
        </p:txBody>
      </p:sp>
      <p:pic>
        <p:nvPicPr>
          <p:cNvPr id="3" name="Picture 2" descr="cvr img- Nivesh.jpg"/>
          <p:cNvPicPr>
            <a:picLocks noChangeAspect="1"/>
          </p:cNvPicPr>
          <p:nvPr/>
        </p:nvPicPr>
        <p:blipFill>
          <a:blip r:embed="rId2"/>
          <a:stretch>
            <a:fillRect/>
          </a:stretch>
        </p:blipFill>
        <p:spPr>
          <a:xfrm>
            <a:off x="381000" y="3810000"/>
            <a:ext cx="8102600" cy="2984500"/>
          </a:xfrm>
          <a:prstGeom prst="rect">
            <a:avLst/>
          </a:prstGeom>
        </p:spPr>
      </p:pic>
      <p:sp>
        <p:nvSpPr>
          <p:cNvPr id="4" name="Slide Number Placeholder 3"/>
          <p:cNvSpPr>
            <a:spLocks noGrp="1"/>
          </p:cNvSpPr>
          <p:nvPr>
            <p:ph type="sldNum" sz="quarter" idx="12"/>
          </p:nvPr>
        </p:nvSpPr>
        <p:spPr/>
        <p:txBody>
          <a:bodyPr/>
          <a:lstStyle/>
          <a:p>
            <a:fld id="{9EDA51F7-9BA2-48D3-A9DC-D5DA1EAE6853}" type="slidenum">
              <a:rPr lang="en-US" smtClean="0"/>
              <a:pPr/>
              <a:t>22</a:t>
            </a:fld>
            <a:endParaRPr lang="en-US"/>
          </a:p>
        </p:txBody>
      </p:sp>
    </p:spTree>
    <p:extLst>
      <p:ext uri="{BB962C8B-B14F-4D97-AF65-F5344CB8AC3E}">
        <p14:creationId xmlns:p14="http://schemas.microsoft.com/office/powerpoint/2010/main" val="194883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pPr algn="ctr"/>
            <a:r>
              <a:rPr lang="en-US" dirty="0"/>
              <a:t>Guinness World Record</a:t>
            </a:r>
          </a:p>
        </p:txBody>
      </p:sp>
      <p:sp>
        <p:nvSpPr>
          <p:cNvPr id="3" name="Content Placeholder 2"/>
          <p:cNvSpPr>
            <a:spLocks noGrp="1"/>
          </p:cNvSpPr>
          <p:nvPr>
            <p:ph idx="1"/>
          </p:nvPr>
        </p:nvSpPr>
        <p:spPr>
          <a:xfrm>
            <a:off x="628650" y="2285999"/>
            <a:ext cx="7886700" cy="3890963"/>
          </a:xfrm>
          <a:solidFill>
            <a:schemeClr val="accent6">
              <a:lumMod val="60000"/>
              <a:lumOff val="40000"/>
            </a:schemeClr>
          </a:solidFill>
        </p:spPr>
        <p:txBody>
          <a:bodyPr/>
          <a:lstStyle/>
          <a:p>
            <a:pPr algn="just"/>
            <a:r>
              <a:rPr lang="en-US" dirty="0"/>
              <a:t>A Guinness World Record was created on 4</a:t>
            </a:r>
            <a:r>
              <a:rPr lang="en-US" baseline="30000" dirty="0"/>
              <a:t>th</a:t>
            </a:r>
            <a:r>
              <a:rPr lang="en-US" dirty="0"/>
              <a:t> November,2017 by preparing 918 kg Khichdi in a single vessel. </a:t>
            </a:r>
          </a:p>
          <a:p>
            <a:pPr algn="just"/>
            <a:r>
              <a:rPr lang="en-US" dirty="0"/>
              <a:t>Khichdi was projected as the traditional healthy and nutritious super food from India.</a:t>
            </a:r>
          </a:p>
          <a:p>
            <a:pPr algn="just"/>
            <a:r>
              <a:rPr lang="en-US" dirty="0"/>
              <a:t>The Guinness World Record of the largest amount of rice with beans and peas (Khichdi) cooked in a single vessel, presents an opportunity for Indian cuisine to go beyond the current popularity.</a:t>
            </a:r>
          </a:p>
          <a:p>
            <a:endParaRPr lang="en-US" dirty="0"/>
          </a:p>
        </p:txBody>
      </p:sp>
      <p:sp>
        <p:nvSpPr>
          <p:cNvPr id="4" name="Slide Number Placeholder 3"/>
          <p:cNvSpPr>
            <a:spLocks noGrp="1"/>
          </p:cNvSpPr>
          <p:nvPr>
            <p:ph type="sldNum" sz="quarter" idx="12"/>
          </p:nvPr>
        </p:nvSpPr>
        <p:spPr/>
        <p:txBody>
          <a:bodyPr/>
          <a:lstStyle/>
          <a:p>
            <a:fld id="{9EDA51F7-9BA2-48D3-A9DC-D5DA1EAE6853}" type="slidenum">
              <a:rPr lang="en-US" smtClean="0"/>
              <a:pPr/>
              <a:t>23</a:t>
            </a:fld>
            <a:endParaRPr lang="en-US" dirty="0"/>
          </a:p>
        </p:txBody>
      </p:sp>
    </p:spTree>
    <p:extLst>
      <p:ext uri="{BB962C8B-B14F-4D97-AF65-F5344CB8AC3E}">
        <p14:creationId xmlns:p14="http://schemas.microsoft.com/office/powerpoint/2010/main" val="18805242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143000"/>
          </a:xfrm>
          <a:solidFill>
            <a:schemeClr val="accent2"/>
          </a:solidFill>
        </p:spPr>
        <p:txBody>
          <a:bodyPr>
            <a:normAutofit/>
          </a:bodyPr>
          <a:lstStyle/>
          <a:p>
            <a:r>
              <a:rPr lang="en-IN" sz="4400" b="1" u="sng" dirty="0"/>
              <a:t>Promotional Activities </a:t>
            </a:r>
            <a:endParaRPr lang="en-US" sz="4400" dirty="0"/>
          </a:p>
        </p:txBody>
      </p:sp>
      <p:sp>
        <p:nvSpPr>
          <p:cNvPr id="7" name="Slide Number Placeholder 6"/>
          <p:cNvSpPr>
            <a:spLocks noGrp="1"/>
          </p:cNvSpPr>
          <p:nvPr>
            <p:ph type="sldNum" sz="quarter" idx="12"/>
          </p:nvPr>
        </p:nvSpPr>
        <p:spPr/>
        <p:txBody>
          <a:bodyPr/>
          <a:lstStyle/>
          <a:p>
            <a:fld id="{9EDA51F7-9BA2-48D3-A9DC-D5DA1EAE6853}" type="slidenum">
              <a:rPr lang="en-US" smtClean="0"/>
              <a:pPr/>
              <a:t>24</a:t>
            </a:fld>
            <a:endParaRPr lang="en-US"/>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07267837"/>
              </p:ext>
            </p:extLst>
          </p:nvPr>
        </p:nvGraphicFramePr>
        <p:xfrm>
          <a:off x="685800" y="2133600"/>
          <a:ext cx="6477000" cy="2514599"/>
        </p:xfrm>
        <a:graphic>
          <a:graphicData uri="http://schemas.openxmlformats.org/drawingml/2006/table">
            <a:tbl>
              <a:tblPr firstRow="1" bandRow="1">
                <a:tableStyleId>{5C22544A-7EE6-4342-B048-85BDC9FD1C3A}</a:tableStyleId>
              </a:tblPr>
              <a:tblGrid>
                <a:gridCol w="3715201">
                  <a:extLst>
                    <a:ext uri="{9D8B030D-6E8A-4147-A177-3AD203B41FA5}">
                      <a16:colId xmlns:a16="http://schemas.microsoft.com/office/drawing/2014/main" val="930155176"/>
                    </a:ext>
                  </a:extLst>
                </a:gridCol>
                <a:gridCol w="2761799">
                  <a:extLst>
                    <a:ext uri="{9D8B030D-6E8A-4147-A177-3AD203B41FA5}">
                      <a16:colId xmlns:a16="http://schemas.microsoft.com/office/drawing/2014/main" val="4179876546"/>
                    </a:ext>
                  </a:extLst>
                </a:gridCol>
              </a:tblGrid>
              <a:tr h="736113">
                <a:tc gridSpan="2">
                  <a:txBody>
                    <a:bodyPr/>
                    <a:lstStyle/>
                    <a:p>
                      <a:pPr marL="0" marR="0" algn="ctr">
                        <a:lnSpc>
                          <a:spcPct val="115000"/>
                        </a:lnSpc>
                        <a:spcBef>
                          <a:spcPts val="0"/>
                        </a:spcBef>
                        <a:spcAft>
                          <a:spcPts val="1000"/>
                        </a:spcAft>
                      </a:pPr>
                      <a:r>
                        <a:rPr lang="en-US" sz="2000">
                          <a:effectLst/>
                        </a:rPr>
                        <a:t>Events Supported </a:t>
                      </a:r>
                      <a:endParaRPr lang="en-US" sz="2000">
                        <a:effectLst/>
                        <a:latin typeface="Calibri" panose="020F0502020204030204" pitchFamily="34" charset="0"/>
                        <a:ea typeface="Calibri" panose="020F0502020204030204" pitchFamily="34" charset="0"/>
                        <a:cs typeface="Mangal"/>
                      </a:endParaRPr>
                    </a:p>
                  </a:txBody>
                  <a:tcPr marL="83185" marR="83185" marT="41910" marB="41910"/>
                </a:tc>
                <a:tc hMerge="1">
                  <a:txBody>
                    <a:bodyPr/>
                    <a:lstStyle/>
                    <a:p>
                      <a:endParaRPr lang="en-US"/>
                    </a:p>
                  </a:txBody>
                  <a:tcPr/>
                </a:tc>
                <a:extLst>
                  <a:ext uri="{0D108BD9-81ED-4DB2-BD59-A6C34878D82A}">
                    <a16:rowId xmlns:a16="http://schemas.microsoft.com/office/drawing/2014/main" val="3456091226"/>
                  </a:ext>
                </a:extLst>
              </a:tr>
              <a:tr h="736113">
                <a:tc>
                  <a:txBody>
                    <a:bodyPr/>
                    <a:lstStyle/>
                    <a:p>
                      <a:pPr marL="0" marR="0" algn="ctr">
                        <a:lnSpc>
                          <a:spcPct val="115000"/>
                        </a:lnSpc>
                        <a:spcBef>
                          <a:spcPts val="0"/>
                        </a:spcBef>
                        <a:spcAft>
                          <a:spcPts val="1000"/>
                        </a:spcAft>
                      </a:pPr>
                      <a:r>
                        <a:rPr lang="en-US" sz="2000" dirty="0">
                          <a:effectLst/>
                        </a:rPr>
                        <a:t>48 Years*</a:t>
                      </a:r>
                      <a:endParaRPr lang="en-US" sz="2000" dirty="0">
                        <a:effectLst/>
                        <a:latin typeface="Calibri" panose="020F0502020204030204" pitchFamily="34" charset="0"/>
                        <a:ea typeface="Calibri" panose="020F0502020204030204" pitchFamily="34" charset="0"/>
                        <a:cs typeface="Mangal"/>
                      </a:endParaRPr>
                    </a:p>
                  </a:txBody>
                  <a:tcPr marL="83185" marR="83185" marT="41910" marB="41910"/>
                </a:tc>
                <a:tc>
                  <a:txBody>
                    <a:bodyPr/>
                    <a:lstStyle/>
                    <a:p>
                      <a:pPr marL="0" marR="0" algn="ctr">
                        <a:lnSpc>
                          <a:spcPct val="115000"/>
                        </a:lnSpc>
                        <a:spcBef>
                          <a:spcPts val="0"/>
                        </a:spcBef>
                        <a:spcAft>
                          <a:spcPts val="1000"/>
                        </a:spcAft>
                      </a:pPr>
                      <a:r>
                        <a:rPr lang="en-US" sz="2000">
                          <a:effectLst/>
                        </a:rPr>
                        <a:t>48 Months </a:t>
                      </a:r>
                      <a:endParaRPr lang="en-US" sz="2000">
                        <a:effectLst/>
                        <a:latin typeface="Calibri" panose="020F0502020204030204" pitchFamily="34" charset="0"/>
                        <a:ea typeface="Calibri" panose="020F0502020204030204" pitchFamily="34" charset="0"/>
                        <a:cs typeface="Mangal"/>
                      </a:endParaRPr>
                    </a:p>
                  </a:txBody>
                  <a:tcPr marL="9525" marR="9525" marT="9525" marB="0"/>
                </a:tc>
                <a:extLst>
                  <a:ext uri="{0D108BD9-81ED-4DB2-BD59-A6C34878D82A}">
                    <a16:rowId xmlns:a16="http://schemas.microsoft.com/office/drawing/2014/main" val="3790639529"/>
                  </a:ext>
                </a:extLst>
              </a:tr>
              <a:tr h="1042373">
                <a:tc>
                  <a:txBody>
                    <a:bodyPr/>
                    <a:lstStyle/>
                    <a:p>
                      <a:pPr marL="0" marR="0" algn="ctr">
                        <a:lnSpc>
                          <a:spcPct val="115000"/>
                        </a:lnSpc>
                        <a:spcBef>
                          <a:spcPts val="0"/>
                        </a:spcBef>
                        <a:spcAft>
                          <a:spcPts val="1000"/>
                        </a:spcAft>
                      </a:pPr>
                      <a:r>
                        <a:rPr lang="en-US" sz="2000" dirty="0">
                          <a:effectLst/>
                        </a:rPr>
                        <a:t>117 Nos. </a:t>
                      </a:r>
                      <a:endParaRPr lang="en-US" sz="2000" dirty="0">
                        <a:effectLst/>
                        <a:latin typeface="Calibri" panose="020F0502020204030204" pitchFamily="34" charset="0"/>
                        <a:ea typeface="Calibri" panose="020F0502020204030204" pitchFamily="34" charset="0"/>
                        <a:cs typeface="Mangal"/>
                      </a:endParaRPr>
                    </a:p>
                  </a:txBody>
                  <a:tcPr marL="83185" marR="83185" marT="41910" marB="41910"/>
                </a:tc>
                <a:tc>
                  <a:txBody>
                    <a:bodyPr/>
                    <a:lstStyle/>
                    <a:p>
                      <a:pPr marL="0" marR="0" algn="ctr">
                        <a:lnSpc>
                          <a:spcPct val="115000"/>
                        </a:lnSpc>
                        <a:spcBef>
                          <a:spcPts val="0"/>
                        </a:spcBef>
                        <a:spcAft>
                          <a:spcPts val="1000"/>
                        </a:spcAft>
                      </a:pPr>
                      <a:r>
                        <a:rPr lang="en-US" sz="2000" dirty="0">
                          <a:effectLst/>
                        </a:rPr>
                        <a:t>167 Nos. </a:t>
                      </a:r>
                    </a:p>
                    <a:p>
                      <a:pPr marL="0" marR="0" algn="ctr">
                        <a:lnSpc>
                          <a:spcPct val="115000"/>
                        </a:lnSpc>
                        <a:spcBef>
                          <a:spcPts val="0"/>
                        </a:spcBef>
                        <a:spcAft>
                          <a:spcPts val="1000"/>
                        </a:spcAft>
                      </a:pPr>
                      <a:endParaRPr lang="en-US" sz="2000" dirty="0">
                        <a:effectLst/>
                      </a:endParaRPr>
                    </a:p>
                  </a:txBody>
                  <a:tcPr marL="9525" marR="9525" marT="9525" marB="0"/>
                </a:tc>
                <a:extLst>
                  <a:ext uri="{0D108BD9-81ED-4DB2-BD59-A6C34878D82A}">
                    <a16:rowId xmlns:a16="http://schemas.microsoft.com/office/drawing/2014/main" val="1576381685"/>
                  </a:ext>
                </a:extLst>
              </a:tr>
            </a:tbl>
          </a:graphicData>
        </a:graphic>
      </p:graphicFrame>
      <p:sp>
        <p:nvSpPr>
          <p:cNvPr id="4" name="TextBox 3"/>
          <p:cNvSpPr txBox="1"/>
          <p:nvPr/>
        </p:nvSpPr>
        <p:spPr>
          <a:xfrm>
            <a:off x="685800" y="5987019"/>
            <a:ext cx="3429000" cy="369332"/>
          </a:xfrm>
          <a:prstGeom prst="rect">
            <a:avLst/>
          </a:prstGeom>
          <a:noFill/>
        </p:spPr>
        <p:txBody>
          <a:bodyPr wrap="square" rtlCol="0">
            <a:spAutoFit/>
          </a:bodyPr>
          <a:lstStyle/>
          <a:p>
            <a:r>
              <a:rPr lang="en-US" dirty="0"/>
              <a:t>*2008-09 to 2013-14</a:t>
            </a:r>
          </a:p>
        </p:txBody>
      </p:sp>
    </p:spTree>
    <p:extLst>
      <p:ext uri="{BB962C8B-B14F-4D97-AF65-F5344CB8AC3E}">
        <p14:creationId xmlns:p14="http://schemas.microsoft.com/office/powerpoint/2010/main" val="18068751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579502"/>
            <a:ext cx="7772400" cy="1470025"/>
          </a:xfrm>
          <a:solidFill>
            <a:schemeClr val="accent2"/>
          </a:solidFill>
        </p:spPr>
        <p:txBody>
          <a:bodyPr>
            <a:normAutofit fontScale="90000"/>
          </a:bodyPr>
          <a:lstStyle/>
          <a:p>
            <a:pPr lvl="0"/>
            <a:r>
              <a:rPr lang="en-US" altLang="en-US" sz="3100" b="1" u="sng" dirty="0">
                <a:latin typeface="Arial" panose="020B0604020202020204" pitchFamily="34" charset="0"/>
                <a:ea typeface="Calibri" panose="020F0502020204030204" pitchFamily="34" charset="0"/>
                <a:cs typeface="Arial" panose="020B0604020202020204" pitchFamily="34" charset="0"/>
              </a:rPr>
              <a:t>Research &amp; Development in Processed Food Sector</a:t>
            </a:r>
            <a:br>
              <a:rPr lang="en-US" altLang="en-US" sz="800" dirty="0"/>
            </a:br>
            <a:endParaRPr lang="en-US" dirty="0"/>
          </a:p>
        </p:txBody>
      </p:sp>
      <p:sp>
        <p:nvSpPr>
          <p:cNvPr id="7" name="Subtitle 6"/>
          <p:cNvSpPr>
            <a:spLocks noGrp="1"/>
          </p:cNvSpPr>
          <p:nvPr>
            <p:ph type="subTitle" idx="1"/>
          </p:nvPr>
        </p:nvSpPr>
        <p:spPr>
          <a:xfrm>
            <a:off x="381000" y="4419600"/>
            <a:ext cx="8382000" cy="1143000"/>
          </a:xfrm>
        </p:spPr>
        <p:txBody>
          <a:bodyPr>
            <a:normAutofit/>
          </a:bodyPr>
          <a:lstStyle/>
          <a:p>
            <a:r>
              <a:rPr lang="en-US" altLang="en-US" sz="2800" dirty="0">
                <a:solidFill>
                  <a:schemeClr val="tx1"/>
                </a:solidFill>
                <a:latin typeface="Arial" panose="020B0604020202020204" pitchFamily="34" charset="0"/>
                <a:ea typeface="Times New Roman" panose="02020603050405020304" pitchFamily="18" charset="0"/>
                <a:cs typeface="Arial" panose="020B0604020202020204" pitchFamily="34" charset="0"/>
              </a:rPr>
              <a:t>* </a:t>
            </a:r>
            <a:r>
              <a:rPr lang="en-US" altLang="en-US" dirty="0">
                <a:solidFill>
                  <a:schemeClr val="tx1"/>
                </a:solidFill>
                <a:ea typeface="Times New Roman" panose="02020603050405020304" pitchFamily="18" charset="0"/>
                <a:cs typeface="Arial" panose="020B0604020202020204" pitchFamily="34" charset="0"/>
              </a:rPr>
              <a:t>The financial achievement indicated includes 2nd and 3rd installment of grant for on-going cases</a:t>
            </a:r>
            <a:endParaRPr lang="en-US" dirty="0"/>
          </a:p>
        </p:txBody>
      </p:sp>
      <p:sp>
        <p:nvSpPr>
          <p:cNvPr id="9" name="Slide Number Placeholder 8"/>
          <p:cNvSpPr>
            <a:spLocks noGrp="1"/>
          </p:cNvSpPr>
          <p:nvPr>
            <p:ph type="sldNum" sz="quarter" idx="12"/>
          </p:nvPr>
        </p:nvSpPr>
        <p:spPr/>
        <p:txBody>
          <a:bodyPr/>
          <a:lstStyle/>
          <a:p>
            <a:fld id="{9EDA51F7-9BA2-48D3-A9DC-D5DA1EAE6853}" type="slidenum">
              <a:rPr lang="en-US" smtClean="0"/>
              <a:pPr/>
              <a:t>25</a:t>
            </a:fld>
            <a:endParaRPr lang="en-US"/>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4129143664"/>
              </p:ext>
            </p:extLst>
          </p:nvPr>
        </p:nvGraphicFramePr>
        <p:xfrm>
          <a:off x="685799" y="2566416"/>
          <a:ext cx="7924801" cy="1816227"/>
        </p:xfrm>
        <a:graphic>
          <a:graphicData uri="http://schemas.openxmlformats.org/drawingml/2006/table">
            <a:tbl>
              <a:tblPr firstRow="1" firstCol="1" bandRow="1">
                <a:tableStyleId>{5C22544A-7EE6-4342-B048-85BDC9FD1C3A}</a:tableStyleId>
              </a:tblPr>
              <a:tblGrid>
                <a:gridCol w="2325284">
                  <a:extLst>
                    <a:ext uri="{9D8B030D-6E8A-4147-A177-3AD203B41FA5}">
                      <a16:colId xmlns:a16="http://schemas.microsoft.com/office/drawing/2014/main" val="667372764"/>
                    </a:ext>
                  </a:extLst>
                </a:gridCol>
                <a:gridCol w="1579897">
                  <a:extLst>
                    <a:ext uri="{9D8B030D-6E8A-4147-A177-3AD203B41FA5}">
                      <a16:colId xmlns:a16="http://schemas.microsoft.com/office/drawing/2014/main" val="3713014504"/>
                    </a:ext>
                  </a:extLst>
                </a:gridCol>
                <a:gridCol w="2153115">
                  <a:extLst>
                    <a:ext uri="{9D8B030D-6E8A-4147-A177-3AD203B41FA5}">
                      <a16:colId xmlns:a16="http://schemas.microsoft.com/office/drawing/2014/main" val="2802530158"/>
                    </a:ext>
                  </a:extLst>
                </a:gridCol>
                <a:gridCol w="1866505">
                  <a:extLst>
                    <a:ext uri="{9D8B030D-6E8A-4147-A177-3AD203B41FA5}">
                      <a16:colId xmlns:a16="http://schemas.microsoft.com/office/drawing/2014/main" val="2034539177"/>
                    </a:ext>
                  </a:extLst>
                </a:gridCol>
              </a:tblGrid>
              <a:tr h="0">
                <a:tc gridSpan="2">
                  <a:txBody>
                    <a:bodyPr/>
                    <a:lstStyle/>
                    <a:p>
                      <a:pPr marL="3810" marR="0" algn="ctr">
                        <a:lnSpc>
                          <a:spcPct val="115000"/>
                        </a:lnSpc>
                        <a:spcBef>
                          <a:spcPts val="0"/>
                        </a:spcBef>
                        <a:spcAft>
                          <a:spcPts val="1000"/>
                        </a:spcAft>
                      </a:pPr>
                      <a:r>
                        <a:rPr lang="en-US" sz="1200" dirty="0">
                          <a:effectLst/>
                        </a:rPr>
                        <a:t>Achievements        </a:t>
                      </a:r>
                      <a:endParaRPr lang="en-US" sz="1100" dirty="0">
                        <a:effectLst/>
                      </a:endParaRPr>
                    </a:p>
                    <a:p>
                      <a:pPr marL="3810" marR="0" algn="ctr">
                        <a:lnSpc>
                          <a:spcPct val="115000"/>
                        </a:lnSpc>
                        <a:spcBef>
                          <a:spcPts val="0"/>
                        </a:spcBef>
                        <a:spcAft>
                          <a:spcPts val="1000"/>
                        </a:spcAft>
                      </a:pPr>
                      <a:r>
                        <a:rPr lang="en-US" sz="1200" dirty="0">
                          <a:effectLst/>
                        </a:rPr>
                        <a:t> till May, 2014</a:t>
                      </a:r>
                      <a:endParaRPr lang="en-US" sz="1100" dirty="0">
                        <a:effectLst/>
                        <a:latin typeface="Calibri" panose="020F0502020204030204" pitchFamily="34" charset="0"/>
                        <a:ea typeface="Times New Roman" panose="02020603050405020304" pitchFamily="18" charset="0"/>
                        <a:cs typeface="Mangal"/>
                      </a:endParaRPr>
                    </a:p>
                  </a:txBody>
                  <a:tcPr marL="68580" marR="68580" marT="0" marB="0"/>
                </a:tc>
                <a:tc hMerge="1">
                  <a:txBody>
                    <a:bodyPr/>
                    <a:lstStyle/>
                    <a:p>
                      <a:endParaRPr lang="en-US"/>
                    </a:p>
                  </a:txBody>
                  <a:tcPr/>
                </a:tc>
                <a:tc gridSpan="2">
                  <a:txBody>
                    <a:bodyPr/>
                    <a:lstStyle/>
                    <a:p>
                      <a:pPr marL="37465" marR="0" algn="ctr">
                        <a:lnSpc>
                          <a:spcPct val="115000"/>
                        </a:lnSpc>
                        <a:spcBef>
                          <a:spcPts val="0"/>
                        </a:spcBef>
                        <a:spcAft>
                          <a:spcPts val="1000"/>
                        </a:spcAft>
                      </a:pPr>
                      <a:r>
                        <a:rPr lang="en-US" sz="1200">
                          <a:effectLst/>
                        </a:rPr>
                        <a:t>Achievements </a:t>
                      </a:r>
                      <a:endParaRPr lang="en-US" sz="1100">
                        <a:effectLst/>
                      </a:endParaRPr>
                    </a:p>
                    <a:p>
                      <a:pPr marL="37465" marR="0" algn="ctr">
                        <a:lnSpc>
                          <a:spcPct val="115000"/>
                        </a:lnSpc>
                        <a:spcBef>
                          <a:spcPts val="0"/>
                        </a:spcBef>
                        <a:spcAft>
                          <a:spcPts val="1000"/>
                        </a:spcAft>
                      </a:pPr>
                      <a:r>
                        <a:rPr lang="en-US" sz="1200">
                          <a:effectLst/>
                        </a:rPr>
                        <a:t>since May, 2014</a:t>
                      </a:r>
                      <a:endParaRPr lang="en-US" sz="1100">
                        <a:effectLst/>
                        <a:latin typeface="Calibri" panose="020F0502020204030204" pitchFamily="34" charset="0"/>
                        <a:ea typeface="Times New Roman" panose="02020603050405020304" pitchFamily="18" charset="0"/>
                        <a:cs typeface="Mangal"/>
                      </a:endParaRPr>
                    </a:p>
                  </a:txBody>
                  <a:tcPr marL="68580" marR="68580" marT="0" marB="0"/>
                </a:tc>
                <a:tc hMerge="1">
                  <a:txBody>
                    <a:bodyPr/>
                    <a:lstStyle/>
                    <a:p>
                      <a:endParaRPr lang="en-US"/>
                    </a:p>
                  </a:txBody>
                  <a:tcPr/>
                </a:tc>
                <a:extLst>
                  <a:ext uri="{0D108BD9-81ED-4DB2-BD59-A6C34878D82A}">
                    <a16:rowId xmlns:a16="http://schemas.microsoft.com/office/drawing/2014/main" val="3337476725"/>
                  </a:ext>
                </a:extLst>
              </a:tr>
              <a:tr h="0">
                <a:tc>
                  <a:txBody>
                    <a:bodyPr/>
                    <a:lstStyle/>
                    <a:p>
                      <a:pPr marL="3810" marR="0" algn="ctr">
                        <a:lnSpc>
                          <a:spcPct val="115000"/>
                        </a:lnSpc>
                        <a:spcBef>
                          <a:spcPts val="0"/>
                        </a:spcBef>
                        <a:spcAft>
                          <a:spcPts val="1000"/>
                        </a:spcAft>
                      </a:pPr>
                      <a:r>
                        <a:rPr lang="en-US" sz="1200" dirty="0">
                          <a:effectLst/>
                        </a:rPr>
                        <a:t>Physical Achievement</a:t>
                      </a:r>
                      <a:endParaRPr lang="en-US" sz="1100" dirty="0">
                        <a:effectLst/>
                      </a:endParaRPr>
                    </a:p>
                    <a:p>
                      <a:pPr marL="3810" marR="0" algn="ctr">
                        <a:lnSpc>
                          <a:spcPct val="115000"/>
                        </a:lnSpc>
                        <a:spcBef>
                          <a:spcPts val="0"/>
                        </a:spcBef>
                        <a:spcAft>
                          <a:spcPts val="1000"/>
                        </a:spcAft>
                      </a:pPr>
                      <a:r>
                        <a:rPr lang="en-US" sz="1200" dirty="0">
                          <a:effectLst/>
                        </a:rPr>
                        <a:t>(No of new projects</a:t>
                      </a:r>
                      <a:br>
                        <a:rPr lang="en-US" sz="1200" dirty="0">
                          <a:effectLst/>
                        </a:rPr>
                      </a:br>
                      <a:r>
                        <a:rPr lang="en-US" sz="1200" dirty="0">
                          <a:effectLst/>
                        </a:rPr>
                        <a:t>approved)</a:t>
                      </a:r>
                      <a:endParaRPr lang="en-US" sz="1100" dirty="0">
                        <a:effectLst/>
                      </a:endParaRPr>
                    </a:p>
                    <a:p>
                      <a:pPr marL="270510" marR="0" algn="just">
                        <a:lnSpc>
                          <a:spcPct val="115000"/>
                        </a:lnSpc>
                        <a:spcBef>
                          <a:spcPts val="0"/>
                        </a:spcBef>
                        <a:spcAft>
                          <a:spcPts val="1000"/>
                        </a:spcAft>
                      </a:pPr>
                      <a:r>
                        <a:rPr lang="en-US" sz="1200" dirty="0">
                          <a:effectLst/>
                        </a:rPr>
                        <a:t> </a:t>
                      </a:r>
                      <a:endParaRPr lang="en-US" sz="1100" dirty="0">
                        <a:effectLst/>
                        <a:latin typeface="Calibri" panose="020F0502020204030204" pitchFamily="34" charset="0"/>
                        <a:ea typeface="Times New Roman" panose="02020603050405020304" pitchFamily="18" charset="0"/>
                        <a:cs typeface="Mangal"/>
                      </a:endParaRPr>
                    </a:p>
                  </a:txBody>
                  <a:tcPr marL="68580" marR="68580" marT="0" marB="0"/>
                </a:tc>
                <a:tc>
                  <a:txBody>
                    <a:bodyPr/>
                    <a:lstStyle/>
                    <a:p>
                      <a:pPr marL="3810" marR="0" algn="ctr">
                        <a:lnSpc>
                          <a:spcPct val="115000"/>
                        </a:lnSpc>
                        <a:spcBef>
                          <a:spcPts val="0"/>
                        </a:spcBef>
                        <a:spcAft>
                          <a:spcPts val="1000"/>
                        </a:spcAft>
                      </a:pPr>
                      <a:r>
                        <a:rPr lang="en-US" sz="1200">
                          <a:effectLst/>
                        </a:rPr>
                        <a:t>Financial Achievement</a:t>
                      </a:r>
                      <a:endParaRPr lang="en-US" sz="1100">
                        <a:effectLst/>
                        <a:latin typeface="Calibri" panose="020F0502020204030204" pitchFamily="34" charset="0"/>
                        <a:ea typeface="Times New Roman" panose="02020603050405020304" pitchFamily="18" charset="0"/>
                        <a:cs typeface="Mangal"/>
                      </a:endParaRPr>
                    </a:p>
                  </a:txBody>
                  <a:tcPr marL="68580" marR="68580" marT="0" marB="0"/>
                </a:tc>
                <a:tc>
                  <a:txBody>
                    <a:bodyPr/>
                    <a:lstStyle/>
                    <a:p>
                      <a:pPr marL="3810" marR="0" algn="ctr">
                        <a:lnSpc>
                          <a:spcPct val="115000"/>
                        </a:lnSpc>
                        <a:spcBef>
                          <a:spcPts val="0"/>
                        </a:spcBef>
                        <a:spcAft>
                          <a:spcPts val="1000"/>
                        </a:spcAft>
                      </a:pPr>
                      <a:r>
                        <a:rPr lang="en-US" sz="1200">
                          <a:effectLst/>
                        </a:rPr>
                        <a:t>Physical Achievement </a:t>
                      </a:r>
                      <a:endParaRPr lang="en-US" sz="1100">
                        <a:effectLst/>
                      </a:endParaRPr>
                    </a:p>
                    <a:p>
                      <a:pPr marL="3810" marR="0" algn="ctr">
                        <a:lnSpc>
                          <a:spcPct val="115000"/>
                        </a:lnSpc>
                        <a:spcBef>
                          <a:spcPts val="0"/>
                        </a:spcBef>
                        <a:spcAft>
                          <a:spcPts val="1000"/>
                        </a:spcAft>
                      </a:pPr>
                      <a:r>
                        <a:rPr lang="en-US" sz="1200">
                          <a:effectLst/>
                        </a:rPr>
                        <a:t>(No of new projects</a:t>
                      </a:r>
                      <a:br>
                        <a:rPr lang="en-US" sz="1200">
                          <a:effectLst/>
                        </a:rPr>
                      </a:br>
                      <a:r>
                        <a:rPr lang="en-US" sz="1200">
                          <a:effectLst/>
                        </a:rPr>
                        <a:t>approved)</a:t>
                      </a:r>
                      <a:endParaRPr lang="en-US" sz="1100">
                        <a:effectLst/>
                      </a:endParaRPr>
                    </a:p>
                    <a:p>
                      <a:pPr marL="3810" marR="0" algn="ctr">
                        <a:lnSpc>
                          <a:spcPct val="115000"/>
                        </a:lnSpc>
                        <a:spcBef>
                          <a:spcPts val="0"/>
                        </a:spcBef>
                        <a:spcAft>
                          <a:spcPts val="1000"/>
                        </a:spcAft>
                      </a:pPr>
                      <a:r>
                        <a:rPr lang="en-US" sz="1200">
                          <a:effectLst/>
                        </a:rPr>
                        <a:t> </a:t>
                      </a:r>
                      <a:endParaRPr lang="en-US" sz="1100">
                        <a:effectLst/>
                        <a:latin typeface="Calibri" panose="020F0502020204030204" pitchFamily="34" charset="0"/>
                        <a:ea typeface="Times New Roman" panose="02020603050405020304" pitchFamily="18" charset="0"/>
                        <a:cs typeface="Mangal"/>
                      </a:endParaRPr>
                    </a:p>
                  </a:txBody>
                  <a:tcPr marL="68580" marR="68580" marT="0" marB="0"/>
                </a:tc>
                <a:tc>
                  <a:txBody>
                    <a:bodyPr/>
                    <a:lstStyle/>
                    <a:p>
                      <a:pPr marL="3810" marR="0" algn="ctr">
                        <a:lnSpc>
                          <a:spcPct val="115000"/>
                        </a:lnSpc>
                        <a:spcBef>
                          <a:spcPts val="0"/>
                        </a:spcBef>
                        <a:spcAft>
                          <a:spcPts val="1000"/>
                        </a:spcAft>
                      </a:pPr>
                      <a:r>
                        <a:rPr lang="en-US" sz="1200" dirty="0">
                          <a:effectLst/>
                        </a:rPr>
                        <a:t>Financial Achievement</a:t>
                      </a:r>
                      <a:endParaRPr lang="en-US" sz="1100" dirty="0">
                        <a:effectLst/>
                        <a:latin typeface="Calibri" panose="020F0502020204030204" pitchFamily="34" charset="0"/>
                        <a:ea typeface="Times New Roman" panose="02020603050405020304" pitchFamily="18" charset="0"/>
                        <a:cs typeface="Mangal"/>
                      </a:endParaRPr>
                    </a:p>
                  </a:txBody>
                  <a:tcPr marL="68580" marR="68580" marT="0" marB="0"/>
                </a:tc>
                <a:extLst>
                  <a:ext uri="{0D108BD9-81ED-4DB2-BD59-A6C34878D82A}">
                    <a16:rowId xmlns:a16="http://schemas.microsoft.com/office/drawing/2014/main" val="3452943189"/>
                  </a:ext>
                </a:extLst>
              </a:tr>
              <a:tr h="0">
                <a:tc>
                  <a:txBody>
                    <a:bodyPr/>
                    <a:lstStyle/>
                    <a:p>
                      <a:pPr marL="3810" marR="0" algn="ctr">
                        <a:lnSpc>
                          <a:spcPct val="115000"/>
                        </a:lnSpc>
                        <a:spcBef>
                          <a:spcPts val="0"/>
                        </a:spcBef>
                        <a:spcAft>
                          <a:spcPts val="1000"/>
                        </a:spcAft>
                      </a:pPr>
                      <a:r>
                        <a:rPr lang="en-US" sz="1200">
                          <a:effectLst/>
                        </a:rPr>
                        <a:t>126</a:t>
                      </a:r>
                      <a:endParaRPr lang="en-US" sz="1100">
                        <a:effectLst/>
                        <a:latin typeface="Calibri" panose="020F0502020204030204" pitchFamily="34" charset="0"/>
                        <a:ea typeface="Times New Roman" panose="02020603050405020304" pitchFamily="18" charset="0"/>
                        <a:cs typeface="Mangal"/>
                      </a:endParaRPr>
                    </a:p>
                  </a:txBody>
                  <a:tcPr marL="68580" marR="68580" marT="0" marB="0"/>
                </a:tc>
                <a:tc>
                  <a:txBody>
                    <a:bodyPr/>
                    <a:lstStyle/>
                    <a:p>
                      <a:pPr marL="3810" marR="0" algn="ctr">
                        <a:lnSpc>
                          <a:spcPct val="115000"/>
                        </a:lnSpc>
                        <a:spcBef>
                          <a:spcPts val="0"/>
                        </a:spcBef>
                        <a:spcAft>
                          <a:spcPts val="1000"/>
                        </a:spcAft>
                      </a:pPr>
                      <a:r>
                        <a:rPr lang="en-US" sz="1200">
                          <a:effectLst/>
                        </a:rPr>
                        <a:t>44.80*</a:t>
                      </a:r>
                      <a:endParaRPr lang="en-US" sz="1100">
                        <a:effectLst/>
                        <a:latin typeface="Calibri" panose="020F0502020204030204" pitchFamily="34" charset="0"/>
                        <a:ea typeface="Times New Roman" panose="02020603050405020304" pitchFamily="18" charset="0"/>
                        <a:cs typeface="Mangal"/>
                      </a:endParaRPr>
                    </a:p>
                  </a:txBody>
                  <a:tcPr marL="68580" marR="68580" marT="0" marB="0" anchor="ctr"/>
                </a:tc>
                <a:tc>
                  <a:txBody>
                    <a:bodyPr/>
                    <a:lstStyle/>
                    <a:p>
                      <a:pPr marL="3810" marR="0" algn="ctr">
                        <a:lnSpc>
                          <a:spcPct val="115000"/>
                        </a:lnSpc>
                        <a:spcBef>
                          <a:spcPts val="0"/>
                        </a:spcBef>
                        <a:spcAft>
                          <a:spcPts val="1000"/>
                        </a:spcAft>
                      </a:pPr>
                      <a:r>
                        <a:rPr lang="en-US" sz="1200">
                          <a:effectLst/>
                        </a:rPr>
                        <a:t>43</a:t>
                      </a:r>
                      <a:endParaRPr lang="en-US" sz="1100">
                        <a:effectLst/>
                        <a:latin typeface="Calibri" panose="020F0502020204030204" pitchFamily="34" charset="0"/>
                        <a:ea typeface="Times New Roman" panose="02020603050405020304" pitchFamily="18" charset="0"/>
                        <a:cs typeface="Mangal"/>
                      </a:endParaRPr>
                    </a:p>
                  </a:txBody>
                  <a:tcPr marL="68580" marR="68580" marT="0" marB="0"/>
                </a:tc>
                <a:tc>
                  <a:txBody>
                    <a:bodyPr/>
                    <a:lstStyle/>
                    <a:p>
                      <a:pPr marL="3810" marR="0" algn="ctr">
                        <a:lnSpc>
                          <a:spcPct val="115000"/>
                        </a:lnSpc>
                        <a:spcBef>
                          <a:spcPts val="0"/>
                        </a:spcBef>
                        <a:spcAft>
                          <a:spcPts val="1000"/>
                        </a:spcAft>
                      </a:pPr>
                      <a:r>
                        <a:rPr lang="en-US" sz="1200" dirty="0">
                          <a:effectLst/>
                        </a:rPr>
                        <a:t>17.38*</a:t>
                      </a:r>
                      <a:endParaRPr lang="en-US" sz="1100" dirty="0">
                        <a:effectLst/>
                        <a:latin typeface="Calibri" panose="020F0502020204030204" pitchFamily="34" charset="0"/>
                        <a:ea typeface="Times New Roman" panose="02020603050405020304" pitchFamily="18" charset="0"/>
                        <a:cs typeface="Mangal"/>
                      </a:endParaRPr>
                    </a:p>
                  </a:txBody>
                  <a:tcPr marL="68580" marR="68580" marT="0" marB="0"/>
                </a:tc>
                <a:extLst>
                  <a:ext uri="{0D108BD9-81ED-4DB2-BD59-A6C34878D82A}">
                    <a16:rowId xmlns:a16="http://schemas.microsoft.com/office/drawing/2014/main" val="4113836161"/>
                  </a:ext>
                </a:extLst>
              </a:tr>
            </a:tbl>
          </a:graphicData>
        </a:graphic>
      </p:graphicFrame>
      <p:sp>
        <p:nvSpPr>
          <p:cNvPr id="5" name="Rectangle 1"/>
          <p:cNvSpPr>
            <a:spLocks noChangeArrowheads="1"/>
          </p:cNvSpPr>
          <p:nvPr/>
        </p:nvSpPr>
        <p:spPr bwMode="auto">
          <a:xfrm>
            <a:off x="609600" y="2093140"/>
            <a:ext cx="79248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Physical and Financial Achievement</a:t>
            </a:r>
            <a:endParaRPr kumimoji="0" lang="en-US" altLang="en-US" sz="1200" b="0" i="0" u="none" strike="noStrike" cap="none" normalizeH="0" baseline="0" dirty="0">
              <a:ln>
                <a:noFill/>
              </a:ln>
              <a:solidFill>
                <a:schemeClr val="tx1"/>
              </a:solidFill>
              <a:effectLst/>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 in crore)</a:t>
            </a:r>
            <a:endParaRPr kumimoji="0" lang="en-US" altLang="en-US" sz="100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190115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solidFill>
            <a:schemeClr val="accent2"/>
          </a:solidFill>
        </p:spPr>
        <p:txBody>
          <a:bodyPr>
            <a:noAutofit/>
          </a:bodyPr>
          <a:lstStyle/>
          <a:p>
            <a:r>
              <a:rPr lang="en-IN" sz="2800" b="1" u="sng" dirty="0"/>
              <a:t>Scheme of Implementation of HACCP/ ISO 22000/ ISO 9000/ GHP/ GMP/ Quality Safety Management Systems</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96459357"/>
              </p:ext>
            </p:extLst>
          </p:nvPr>
        </p:nvGraphicFramePr>
        <p:xfrm>
          <a:off x="1066800" y="2067228"/>
          <a:ext cx="6400800" cy="2718625"/>
        </p:xfrm>
        <a:graphic>
          <a:graphicData uri="http://schemas.openxmlformats.org/drawingml/2006/table">
            <a:tbl>
              <a:tblPr firstRow="1" firstCol="1" bandRow="1">
                <a:tableStyleId>{5C22544A-7EE6-4342-B048-85BDC9FD1C3A}</a:tableStyleId>
              </a:tblPr>
              <a:tblGrid>
                <a:gridCol w="1517234">
                  <a:extLst>
                    <a:ext uri="{9D8B030D-6E8A-4147-A177-3AD203B41FA5}">
                      <a16:colId xmlns:a16="http://schemas.microsoft.com/office/drawing/2014/main" val="3135664712"/>
                    </a:ext>
                  </a:extLst>
                </a:gridCol>
                <a:gridCol w="1683166">
                  <a:extLst>
                    <a:ext uri="{9D8B030D-6E8A-4147-A177-3AD203B41FA5}">
                      <a16:colId xmlns:a16="http://schemas.microsoft.com/office/drawing/2014/main" val="2191617672"/>
                    </a:ext>
                  </a:extLst>
                </a:gridCol>
                <a:gridCol w="1714336">
                  <a:extLst>
                    <a:ext uri="{9D8B030D-6E8A-4147-A177-3AD203B41FA5}">
                      <a16:colId xmlns:a16="http://schemas.microsoft.com/office/drawing/2014/main" val="850810732"/>
                    </a:ext>
                  </a:extLst>
                </a:gridCol>
                <a:gridCol w="1486064">
                  <a:extLst>
                    <a:ext uri="{9D8B030D-6E8A-4147-A177-3AD203B41FA5}">
                      <a16:colId xmlns:a16="http://schemas.microsoft.com/office/drawing/2014/main" val="3734595383"/>
                    </a:ext>
                  </a:extLst>
                </a:gridCol>
              </a:tblGrid>
              <a:tr h="899653">
                <a:tc gridSpan="2">
                  <a:txBody>
                    <a:bodyPr/>
                    <a:lstStyle/>
                    <a:p>
                      <a:pPr marL="0" marR="0" algn="ctr">
                        <a:lnSpc>
                          <a:spcPct val="150000"/>
                        </a:lnSpc>
                        <a:spcBef>
                          <a:spcPts val="0"/>
                        </a:spcBef>
                        <a:spcAft>
                          <a:spcPts val="0"/>
                        </a:spcAft>
                      </a:pPr>
                      <a:r>
                        <a:rPr lang="en-US" sz="1200" dirty="0">
                          <a:effectLst/>
                        </a:rPr>
                        <a:t>2007-08 to May, 2014</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lgn="ctr">
                        <a:lnSpc>
                          <a:spcPct val="150000"/>
                        </a:lnSpc>
                        <a:spcBef>
                          <a:spcPts val="0"/>
                        </a:spcBef>
                        <a:spcAft>
                          <a:spcPts val="0"/>
                        </a:spcAft>
                      </a:pPr>
                      <a:r>
                        <a:rPr lang="en-US" sz="1200" dirty="0">
                          <a:effectLst/>
                        </a:rPr>
                        <a:t>After May, 2014</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3585976415"/>
                  </a:ext>
                </a:extLst>
              </a:tr>
              <a:tr h="919319">
                <a:tc>
                  <a:txBody>
                    <a:bodyPr/>
                    <a:lstStyle/>
                    <a:p>
                      <a:pPr marL="0" marR="0" algn="ctr">
                        <a:spcBef>
                          <a:spcPts val="0"/>
                        </a:spcBef>
                        <a:spcAft>
                          <a:spcPts val="0"/>
                        </a:spcAft>
                      </a:pPr>
                      <a:r>
                        <a:rPr lang="en-US" sz="1200">
                          <a:effectLst/>
                        </a:rPr>
                        <a:t>Physical</a:t>
                      </a:r>
                      <a:endParaRPr lang="en-US" sz="1100">
                        <a:effectLst/>
                      </a:endParaRPr>
                    </a:p>
                    <a:p>
                      <a:pPr marL="0" marR="0" algn="ctr">
                        <a:spcBef>
                          <a:spcPts val="0"/>
                        </a:spcBef>
                        <a:spcAft>
                          <a:spcPts val="0"/>
                        </a:spcAft>
                      </a:pPr>
                      <a:r>
                        <a:rPr lang="en-US" sz="1200">
                          <a:effectLst/>
                        </a:rPr>
                        <a:t>Achievement</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Financial</a:t>
                      </a:r>
                      <a:endParaRPr lang="en-US" sz="1100" dirty="0">
                        <a:effectLst/>
                      </a:endParaRPr>
                    </a:p>
                    <a:p>
                      <a:pPr marL="0" marR="0" algn="ctr">
                        <a:spcBef>
                          <a:spcPts val="0"/>
                        </a:spcBef>
                        <a:spcAft>
                          <a:spcPts val="0"/>
                        </a:spcAft>
                      </a:pPr>
                      <a:r>
                        <a:rPr lang="en-US" sz="1200" dirty="0">
                          <a:effectLst/>
                        </a:rPr>
                        <a:t>Achievement </a:t>
                      </a:r>
                    </a:p>
                    <a:p>
                      <a:pPr marL="0" marR="0" algn="ctr">
                        <a:spcBef>
                          <a:spcPts val="0"/>
                        </a:spcBef>
                        <a:spcAft>
                          <a:spcPts val="0"/>
                        </a:spcAft>
                      </a:pPr>
                      <a:r>
                        <a:rPr lang="en-US" sz="1200" dirty="0">
                          <a:effectLst/>
                        </a:rPr>
                        <a:t>(</a:t>
                      </a:r>
                      <a:r>
                        <a:rPr lang="en-US" sz="1200" dirty="0" err="1">
                          <a:effectLst/>
                        </a:rPr>
                        <a:t>Rs</a:t>
                      </a:r>
                      <a:r>
                        <a:rPr lang="en-US" sz="1200" dirty="0">
                          <a:effectLst/>
                        </a:rPr>
                        <a:t>. in Crore)</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Physical</a:t>
                      </a:r>
                      <a:endParaRPr lang="en-US" sz="1100" dirty="0">
                        <a:effectLst/>
                      </a:endParaRPr>
                    </a:p>
                    <a:p>
                      <a:pPr marL="0" marR="0" algn="ctr">
                        <a:spcBef>
                          <a:spcPts val="0"/>
                        </a:spcBef>
                        <a:spcAft>
                          <a:spcPts val="0"/>
                        </a:spcAft>
                      </a:pPr>
                      <a:r>
                        <a:rPr lang="en-US" sz="1200" dirty="0">
                          <a:effectLst/>
                        </a:rPr>
                        <a:t>Achievement</a:t>
                      </a:r>
                    </a:p>
                    <a:p>
                      <a:pPr marL="0" marR="0" algn="ctr">
                        <a:spcBef>
                          <a:spcPts val="0"/>
                        </a:spcBef>
                        <a:spcAft>
                          <a:spcPts val="0"/>
                        </a:spcAft>
                      </a:pP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200" dirty="0">
                          <a:effectLst/>
                        </a:rPr>
                        <a:t>Financial</a:t>
                      </a:r>
                      <a:endParaRPr lang="en-US" sz="1100" dirty="0">
                        <a:effectLst/>
                      </a:endParaRPr>
                    </a:p>
                    <a:p>
                      <a:pPr marL="0" marR="0" algn="ctr">
                        <a:spcBef>
                          <a:spcPts val="0"/>
                        </a:spcBef>
                        <a:spcAft>
                          <a:spcPts val="0"/>
                        </a:spcAft>
                      </a:pPr>
                      <a:r>
                        <a:rPr lang="en-US" sz="1200" dirty="0">
                          <a:effectLst/>
                        </a:rPr>
                        <a:t>Achievement</a:t>
                      </a:r>
                    </a:p>
                    <a:p>
                      <a:pPr marL="0" marR="0" indent="0" algn="ctr" defTabSz="685800" rtl="0" eaLnBrk="1" fontAlgn="auto" latinLnBrk="0" hangingPunct="1">
                        <a:lnSpc>
                          <a:spcPct val="100000"/>
                        </a:lnSpc>
                        <a:spcBef>
                          <a:spcPts val="0"/>
                        </a:spcBef>
                        <a:spcAft>
                          <a:spcPts val="0"/>
                        </a:spcAft>
                        <a:buClrTx/>
                        <a:buSzTx/>
                        <a:buFontTx/>
                        <a:buNone/>
                        <a:tabLst/>
                        <a:defRPr/>
                      </a:pPr>
                      <a:r>
                        <a:rPr lang="en-US" sz="1100" dirty="0">
                          <a:effectLst/>
                        </a:rPr>
                        <a:t>(</a:t>
                      </a:r>
                      <a:r>
                        <a:rPr lang="en-US" sz="1100" dirty="0" err="1">
                          <a:effectLst/>
                        </a:rPr>
                        <a:t>Rs</a:t>
                      </a:r>
                      <a:r>
                        <a:rPr lang="en-US" sz="1100" dirty="0">
                          <a:effectLst/>
                        </a:rPr>
                        <a:t>. in Crore)</a:t>
                      </a:r>
                      <a:endParaRPr lang="en-US" sz="105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78947998"/>
                  </a:ext>
                </a:extLst>
              </a:tr>
              <a:tr h="899653">
                <a:tc>
                  <a:txBody>
                    <a:bodyPr/>
                    <a:lstStyle/>
                    <a:p>
                      <a:pPr marL="0" marR="0" algn="ctr">
                        <a:lnSpc>
                          <a:spcPct val="150000"/>
                        </a:lnSpc>
                        <a:spcBef>
                          <a:spcPts val="0"/>
                        </a:spcBef>
                        <a:spcAft>
                          <a:spcPts val="0"/>
                        </a:spcAft>
                      </a:pPr>
                      <a:r>
                        <a:rPr lang="en-US" sz="1200">
                          <a:effectLst/>
                        </a:rPr>
                        <a:t>30</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200">
                          <a:effectLst/>
                        </a:rPr>
                        <a:t>3.94</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200">
                          <a:effectLst/>
                        </a:rPr>
                        <a:t>38</a:t>
                      </a:r>
                      <a:endParaRPr lang="en-US" sz="11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200" dirty="0">
                          <a:effectLst/>
                        </a:rPr>
                        <a:t>6.05</a:t>
                      </a: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231318224"/>
                  </a:ext>
                </a:extLst>
              </a:tr>
            </a:tbl>
          </a:graphicData>
        </a:graphic>
      </p:graphicFrame>
      <p:sp>
        <p:nvSpPr>
          <p:cNvPr id="7" name="Slide Number Placeholder 6"/>
          <p:cNvSpPr>
            <a:spLocks noGrp="1"/>
          </p:cNvSpPr>
          <p:nvPr>
            <p:ph type="sldNum" sz="quarter" idx="12"/>
          </p:nvPr>
        </p:nvSpPr>
        <p:spPr/>
        <p:txBody>
          <a:bodyPr/>
          <a:lstStyle/>
          <a:p>
            <a:fld id="{9EDA51F7-9BA2-48D3-A9DC-D5DA1EAE6853}" type="slidenum">
              <a:rPr lang="en-US" smtClean="0"/>
              <a:pPr/>
              <a:t>26</a:t>
            </a:fld>
            <a:endParaRPr lang="en-US"/>
          </a:p>
        </p:txBody>
      </p:sp>
    </p:spTree>
    <p:extLst>
      <p:ext uri="{BB962C8B-B14F-4D97-AF65-F5344CB8AC3E}">
        <p14:creationId xmlns:p14="http://schemas.microsoft.com/office/powerpoint/2010/main" val="37272060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noAutofit/>
          </a:bodyPr>
          <a:lstStyle/>
          <a:p>
            <a:pPr algn="just"/>
            <a:r>
              <a:rPr lang="en-IN" sz="2800" b="1" u="sng" dirty="0"/>
              <a:t>NATIONAL INSTITUTE OF FOOD TECHNOLOGY ENTREPRENEURSHIP AND MANAGEMENT (NIFTEM)</a:t>
            </a:r>
            <a:endParaRPr lang="en-US" sz="2800" dirty="0"/>
          </a:p>
        </p:txBody>
      </p:sp>
      <p:sp>
        <p:nvSpPr>
          <p:cNvPr id="3" name="Content Placeholder 2"/>
          <p:cNvSpPr>
            <a:spLocks noGrp="1"/>
          </p:cNvSpPr>
          <p:nvPr>
            <p:ph idx="1"/>
          </p:nvPr>
        </p:nvSpPr>
        <p:spPr>
          <a:xfrm>
            <a:off x="628650" y="2057399"/>
            <a:ext cx="7886700" cy="4119563"/>
          </a:xfrm>
          <a:solidFill>
            <a:schemeClr val="accent6">
              <a:lumMod val="40000"/>
              <a:lumOff val="60000"/>
            </a:schemeClr>
          </a:solidFill>
        </p:spPr>
        <p:txBody>
          <a:bodyPr/>
          <a:lstStyle/>
          <a:p>
            <a:pPr marL="0" indent="0">
              <a:buNone/>
            </a:pPr>
            <a:r>
              <a:rPr lang="en-IN" b="1" dirty="0"/>
              <a:t>   Awards and Recognition</a:t>
            </a:r>
          </a:p>
          <a:p>
            <a:pPr marL="0" indent="0">
              <a:buNone/>
            </a:pPr>
            <a:r>
              <a:rPr lang="en-IN" b="1" u="sng" dirty="0"/>
              <a:t>50</a:t>
            </a:r>
            <a:r>
              <a:rPr lang="en-IN" b="1" u="sng" baseline="30000" dirty="0"/>
              <a:t>th</a:t>
            </a:r>
            <a:r>
              <a:rPr lang="en-IN" b="1" u="sng" dirty="0"/>
              <a:t> Ranking:</a:t>
            </a:r>
            <a:r>
              <a:rPr lang="en-IN" b="1" dirty="0"/>
              <a:t>  </a:t>
            </a:r>
            <a:endParaRPr lang="en-US" dirty="0"/>
          </a:p>
          <a:p>
            <a:r>
              <a:rPr lang="en-IN" dirty="0"/>
              <a:t>NIFTEM has been awarded the 50th Rank in the ranking of 3600 institutions (out of which 700 are Universities of the country) under the National Institutional Ranking Framework (NIRF) of MHRD.</a:t>
            </a:r>
            <a:endParaRPr lang="en-US" dirty="0"/>
          </a:p>
          <a:p>
            <a:endParaRPr lang="en-US" dirty="0"/>
          </a:p>
        </p:txBody>
      </p:sp>
      <p:sp>
        <p:nvSpPr>
          <p:cNvPr id="5" name="Slide Number Placeholder 4"/>
          <p:cNvSpPr>
            <a:spLocks noGrp="1"/>
          </p:cNvSpPr>
          <p:nvPr>
            <p:ph type="sldNum" sz="quarter" idx="12"/>
          </p:nvPr>
        </p:nvSpPr>
        <p:spPr/>
        <p:txBody>
          <a:bodyPr/>
          <a:lstStyle/>
          <a:p>
            <a:fld id="{9EDA51F7-9BA2-48D3-A9DC-D5DA1EAE6853}" type="slidenum">
              <a:rPr lang="en-US" smtClean="0"/>
              <a:pPr/>
              <a:t>27</a:t>
            </a:fld>
            <a:endParaRPr lang="en-US" dirty="0"/>
          </a:p>
        </p:txBody>
      </p:sp>
      <p:sp>
        <p:nvSpPr>
          <p:cNvPr id="6" name="Title 1"/>
          <p:cNvSpPr txBox="1">
            <a:spLocks/>
          </p:cNvSpPr>
          <p:nvPr/>
        </p:nvSpPr>
        <p:spPr>
          <a:xfrm>
            <a:off x="627212" y="1646237"/>
            <a:ext cx="7886700" cy="639763"/>
          </a:xfrm>
          <a:prstGeom prst="rect">
            <a:avLst/>
          </a:prstGeom>
        </p:spPr>
        <p:txBody>
          <a:bodyPr vert="horz" lIns="91440" tIns="45720" rIns="91440" bIns="45720" rtlCol="0" anchor="ctr">
            <a:normAutofit fontScale="70000" lnSpcReduction="2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br>
              <a:rPr lang="en-US" dirty="0"/>
            </a:br>
            <a:endParaRPr lang="en-US" dirty="0"/>
          </a:p>
        </p:txBody>
      </p:sp>
      <p:sp>
        <p:nvSpPr>
          <p:cNvPr id="7" name="Content Placeholder 2"/>
          <p:cNvSpPr txBox="1">
            <a:spLocks/>
          </p:cNvSpPr>
          <p:nvPr/>
        </p:nvSpPr>
        <p:spPr>
          <a:xfrm>
            <a:off x="627212" y="3657600"/>
            <a:ext cx="7792888" cy="2654299"/>
          </a:xfrm>
          <a:prstGeom prst="rect">
            <a:avLst/>
          </a:prstGeom>
        </p:spPr>
        <p:txBody>
          <a:bodyPr vert="horz" lIns="91440" tIns="45720" rIns="91440" bIns="45720" rtlCol="0">
            <a:normAutofit fontScale="9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2300" dirty="0"/>
              <a:t>Bagged Agricultural Leadership Award in Entrepreneurship Development in Food Sector. </a:t>
            </a:r>
          </a:p>
          <a:p>
            <a:r>
              <a:rPr lang="en-US" sz="2300" dirty="0"/>
              <a:t>Appreciation by Parliament Standing Committee on Agriculture in their 23 Report. </a:t>
            </a:r>
          </a:p>
          <a:p>
            <a:r>
              <a:rPr lang="en-US" sz="2300" dirty="0"/>
              <a:t>NIFTEM Village adoption Program (VAP) associated with “Smart Gram” project of </a:t>
            </a:r>
            <a:r>
              <a:rPr lang="en-US" sz="2300" dirty="0" err="1"/>
              <a:t>Rashtrapati</a:t>
            </a:r>
            <a:r>
              <a:rPr lang="en-US" sz="2300" dirty="0"/>
              <a:t> Bhawan</a:t>
            </a:r>
          </a:p>
          <a:p>
            <a:r>
              <a:rPr lang="en-US" sz="2300" dirty="0"/>
              <a:t>NIFTEM is part of Smart Model Village adoption </a:t>
            </a:r>
            <a:r>
              <a:rPr lang="en-US" sz="2300" dirty="0" err="1"/>
              <a:t>programme</a:t>
            </a:r>
            <a:r>
              <a:rPr lang="en-US" sz="2300" dirty="0"/>
              <a:t> of </a:t>
            </a:r>
            <a:r>
              <a:rPr lang="en-US" sz="2300" dirty="0" err="1"/>
              <a:t>Rashtrapati</a:t>
            </a:r>
            <a:r>
              <a:rPr lang="en-US" sz="2300" dirty="0"/>
              <a:t> </a:t>
            </a:r>
            <a:r>
              <a:rPr lang="en-US" sz="2300" dirty="0" err="1"/>
              <a:t>Bhavan</a:t>
            </a:r>
            <a:r>
              <a:rPr lang="en-US" sz="2300" dirty="0"/>
              <a:t> which was inaugurated by "Hon’ble President of India on July 2, 2016.  </a:t>
            </a:r>
          </a:p>
          <a:p>
            <a:endParaRPr lang="en-US" dirty="0"/>
          </a:p>
        </p:txBody>
      </p:sp>
    </p:spTree>
    <p:extLst>
      <p:ext uri="{BB962C8B-B14F-4D97-AF65-F5344CB8AC3E}">
        <p14:creationId xmlns:p14="http://schemas.microsoft.com/office/powerpoint/2010/main" val="9457366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en-IN" b="1" dirty="0"/>
              <a:t>Salient Achievements made so far</a:t>
            </a:r>
            <a:endParaRPr lang="en-US" dirty="0"/>
          </a:p>
        </p:txBody>
      </p:sp>
      <p:sp>
        <p:nvSpPr>
          <p:cNvPr id="3" name="Content Placeholder 2"/>
          <p:cNvSpPr>
            <a:spLocks noGrp="1"/>
          </p:cNvSpPr>
          <p:nvPr>
            <p:ph idx="1"/>
          </p:nvPr>
        </p:nvSpPr>
        <p:spPr>
          <a:solidFill>
            <a:schemeClr val="accent6">
              <a:lumMod val="40000"/>
              <a:lumOff val="60000"/>
            </a:schemeClr>
          </a:solidFill>
        </p:spPr>
        <p:txBody>
          <a:bodyPr>
            <a:normAutofit lnSpcReduction="10000"/>
          </a:bodyPr>
          <a:lstStyle/>
          <a:p>
            <a:pPr lvl="0"/>
            <a:r>
              <a:rPr lang="en-US" dirty="0"/>
              <a:t>912 </a:t>
            </a:r>
            <a:r>
              <a:rPr lang="en-US" dirty="0" err="1"/>
              <a:t>programmes</a:t>
            </a:r>
            <a:r>
              <a:rPr lang="en-US" dirty="0"/>
              <a:t> on promotion of Food Processing </a:t>
            </a:r>
          </a:p>
          <a:p>
            <a:pPr lvl="0"/>
            <a:r>
              <a:rPr lang="en-US" dirty="0"/>
              <a:t>1546 potential entrepreneurs  are associated with different teams for ventures in agro food processing</a:t>
            </a:r>
          </a:p>
          <a:p>
            <a:pPr lvl="0"/>
            <a:r>
              <a:rPr lang="en-US" dirty="0"/>
              <a:t>135 projects have been identified where Team NIFTEM are working closely with potential entrepreneurs</a:t>
            </a:r>
          </a:p>
          <a:p>
            <a:pPr lvl="0"/>
            <a:r>
              <a:rPr lang="en-US" dirty="0"/>
              <a:t>150 Product Development  Training </a:t>
            </a:r>
            <a:r>
              <a:rPr lang="en-US" dirty="0" err="1"/>
              <a:t>Programmes</a:t>
            </a:r>
            <a:r>
              <a:rPr lang="en-US" dirty="0"/>
              <a:t> organized at village level in different villages </a:t>
            </a:r>
          </a:p>
          <a:p>
            <a:pPr lvl="0"/>
            <a:r>
              <a:rPr lang="en-US" dirty="0"/>
              <a:t>100 dedicated lectures on promotion on renewable energy and 99 awareness campaigns - installation of  110 solar street lights/ solar lamps in different locations under VAP</a:t>
            </a:r>
          </a:p>
          <a:p>
            <a:pPr lvl="0"/>
            <a:r>
              <a:rPr lang="en-US" dirty="0"/>
              <a:t>Cataloguing of  490 traditional recipes</a:t>
            </a:r>
          </a:p>
          <a:p>
            <a:pPr lvl="0"/>
            <a:r>
              <a:rPr lang="en-US" dirty="0"/>
              <a:t>Revival of 100 existing self help groups and creation of 25 New Self help groups</a:t>
            </a:r>
          </a:p>
          <a:p>
            <a:pPr marL="0" indent="0">
              <a:buNone/>
            </a:pPr>
            <a:endParaRPr lang="en-US" dirty="0"/>
          </a:p>
        </p:txBody>
      </p:sp>
      <p:sp>
        <p:nvSpPr>
          <p:cNvPr id="5" name="Slide Number Placeholder 4"/>
          <p:cNvSpPr>
            <a:spLocks noGrp="1"/>
          </p:cNvSpPr>
          <p:nvPr>
            <p:ph type="sldNum" sz="quarter" idx="12"/>
          </p:nvPr>
        </p:nvSpPr>
        <p:spPr/>
        <p:txBody>
          <a:bodyPr/>
          <a:lstStyle/>
          <a:p>
            <a:fld id="{9EDA51F7-9BA2-48D3-A9DC-D5DA1EAE6853}" type="slidenum">
              <a:rPr lang="en-US" smtClean="0"/>
              <a:pPr/>
              <a:t>28</a:t>
            </a:fld>
            <a:endParaRPr lang="en-US"/>
          </a:p>
        </p:txBody>
      </p:sp>
    </p:spTree>
    <p:extLst>
      <p:ext uri="{BB962C8B-B14F-4D97-AF65-F5344CB8AC3E}">
        <p14:creationId xmlns:p14="http://schemas.microsoft.com/office/powerpoint/2010/main" val="26879361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8229600" cy="1143000"/>
          </a:xfrm>
          <a:solidFill>
            <a:schemeClr val="accent2"/>
          </a:solidFill>
        </p:spPr>
        <p:txBody>
          <a:bodyPr>
            <a:noAutofit/>
          </a:bodyPr>
          <a:lstStyle/>
          <a:p>
            <a:pPr algn="just"/>
            <a:r>
              <a:rPr lang="en-IN" sz="2800" b="1" u="sng" dirty="0"/>
              <a:t>INDIAN INSTITUTE OF FOOD PROCESSING TECHNOLOGY</a:t>
            </a:r>
            <a:br>
              <a:rPr lang="en-US" sz="2800" dirty="0"/>
            </a:br>
            <a:endParaRPr lang="en-US" sz="2800" dirty="0"/>
          </a:p>
        </p:txBody>
      </p:sp>
      <p:graphicFrame>
        <p:nvGraphicFramePr>
          <p:cNvPr id="17" name="Content Placeholder 16"/>
          <p:cNvGraphicFramePr>
            <a:graphicFrameLocks noGrp="1"/>
          </p:cNvGraphicFramePr>
          <p:nvPr>
            <p:ph idx="1"/>
            <p:extLst>
              <p:ext uri="{D42A27DB-BD31-4B8C-83A1-F6EECF244321}">
                <p14:modId xmlns:p14="http://schemas.microsoft.com/office/powerpoint/2010/main" val="3785161281"/>
              </p:ext>
            </p:extLst>
          </p:nvPr>
        </p:nvGraphicFramePr>
        <p:xfrm>
          <a:off x="762000" y="1905001"/>
          <a:ext cx="7924800" cy="4343398"/>
        </p:xfrm>
        <a:graphic>
          <a:graphicData uri="http://schemas.openxmlformats.org/drawingml/2006/table">
            <a:tbl>
              <a:tblPr firstRow="1" firstCol="1" bandRow="1">
                <a:tableStyleId>{5C22544A-7EE6-4342-B048-85BDC9FD1C3A}</a:tableStyleId>
              </a:tblPr>
              <a:tblGrid>
                <a:gridCol w="741347">
                  <a:extLst>
                    <a:ext uri="{9D8B030D-6E8A-4147-A177-3AD203B41FA5}">
                      <a16:colId xmlns:a16="http://schemas.microsoft.com/office/drawing/2014/main" val="1696502360"/>
                    </a:ext>
                  </a:extLst>
                </a:gridCol>
                <a:gridCol w="3449357">
                  <a:extLst>
                    <a:ext uri="{9D8B030D-6E8A-4147-A177-3AD203B41FA5}">
                      <a16:colId xmlns:a16="http://schemas.microsoft.com/office/drawing/2014/main" val="998508607"/>
                    </a:ext>
                  </a:extLst>
                </a:gridCol>
                <a:gridCol w="3734096">
                  <a:extLst>
                    <a:ext uri="{9D8B030D-6E8A-4147-A177-3AD203B41FA5}">
                      <a16:colId xmlns:a16="http://schemas.microsoft.com/office/drawing/2014/main" val="2287595211"/>
                    </a:ext>
                  </a:extLst>
                </a:gridCol>
              </a:tblGrid>
              <a:tr h="426381">
                <a:tc>
                  <a:txBody>
                    <a:bodyPr/>
                    <a:lstStyle/>
                    <a:p>
                      <a:pPr marL="0" marR="0" algn="ctr">
                        <a:lnSpc>
                          <a:spcPct val="115000"/>
                        </a:lnSpc>
                        <a:spcBef>
                          <a:spcPts val="0"/>
                        </a:spcBef>
                        <a:spcAft>
                          <a:spcPts val="0"/>
                        </a:spcAft>
                      </a:pPr>
                      <a:r>
                        <a:rPr lang="en-US" sz="1800" dirty="0">
                          <a:effectLst/>
                        </a:rPr>
                        <a:t>S. No</a:t>
                      </a:r>
                      <a:endParaRPr lang="en-US" sz="1800" dirty="0">
                        <a:effectLst/>
                        <a:latin typeface="Calibri" panose="020F0502020204030204" pitchFamily="34" charset="0"/>
                        <a:ea typeface="Calibri" panose="020F0502020204030204" pitchFamily="34" charset="0"/>
                        <a:cs typeface="Mangal"/>
                      </a:endParaRPr>
                    </a:p>
                  </a:txBody>
                  <a:tcPr marL="68580" marR="68580" marT="0" marB="0"/>
                </a:tc>
                <a:tc>
                  <a:txBody>
                    <a:bodyPr/>
                    <a:lstStyle/>
                    <a:p>
                      <a:pPr marL="0" marR="0" algn="ctr">
                        <a:lnSpc>
                          <a:spcPct val="115000"/>
                        </a:lnSpc>
                        <a:spcBef>
                          <a:spcPts val="0"/>
                        </a:spcBef>
                        <a:spcAft>
                          <a:spcPts val="0"/>
                        </a:spcAft>
                      </a:pPr>
                      <a:r>
                        <a:rPr lang="en-US" sz="1800" dirty="0">
                          <a:effectLst/>
                        </a:rPr>
                        <a:t>Before May 2014</a:t>
                      </a:r>
                      <a:endParaRPr lang="en-US" sz="1800" dirty="0">
                        <a:effectLst/>
                        <a:latin typeface="Calibri" panose="020F0502020204030204" pitchFamily="34" charset="0"/>
                        <a:ea typeface="Calibri" panose="020F0502020204030204" pitchFamily="34" charset="0"/>
                        <a:cs typeface="Mangal"/>
                      </a:endParaRPr>
                    </a:p>
                  </a:txBody>
                  <a:tcPr marL="68580" marR="68580" marT="0" marB="0"/>
                </a:tc>
                <a:tc>
                  <a:txBody>
                    <a:bodyPr/>
                    <a:lstStyle/>
                    <a:p>
                      <a:pPr marL="0" marR="0" algn="ctr">
                        <a:lnSpc>
                          <a:spcPct val="115000"/>
                        </a:lnSpc>
                        <a:spcBef>
                          <a:spcPts val="0"/>
                        </a:spcBef>
                        <a:spcAft>
                          <a:spcPts val="0"/>
                        </a:spcAft>
                      </a:pPr>
                      <a:r>
                        <a:rPr lang="en-US" sz="1800">
                          <a:effectLst/>
                        </a:rPr>
                        <a:t>Since May 2014</a:t>
                      </a:r>
                      <a:endParaRPr lang="en-US" sz="1800">
                        <a:effectLst/>
                        <a:latin typeface="Calibri" panose="020F0502020204030204" pitchFamily="34" charset="0"/>
                        <a:ea typeface="Calibri" panose="020F0502020204030204" pitchFamily="34" charset="0"/>
                        <a:cs typeface="Mangal"/>
                      </a:endParaRPr>
                    </a:p>
                  </a:txBody>
                  <a:tcPr marL="68580" marR="68580" marT="0" marB="0"/>
                </a:tc>
                <a:extLst>
                  <a:ext uri="{0D108BD9-81ED-4DB2-BD59-A6C34878D82A}">
                    <a16:rowId xmlns:a16="http://schemas.microsoft.com/office/drawing/2014/main" val="1224582853"/>
                  </a:ext>
                </a:extLst>
              </a:tr>
              <a:tr h="426381">
                <a:tc>
                  <a:txBody>
                    <a:bodyPr/>
                    <a:lstStyle/>
                    <a:p>
                      <a:pPr marL="0" marR="0" algn="ctr">
                        <a:lnSpc>
                          <a:spcPct val="115000"/>
                        </a:lnSpc>
                        <a:spcBef>
                          <a:spcPts val="0"/>
                        </a:spcBef>
                        <a:spcAft>
                          <a:spcPts val="0"/>
                        </a:spcAft>
                      </a:pPr>
                      <a:r>
                        <a:rPr lang="en-US" sz="1800">
                          <a:effectLst/>
                        </a:rPr>
                        <a:t>1</a:t>
                      </a:r>
                      <a:endParaRPr lang="en-US" sz="1800">
                        <a:effectLst/>
                        <a:latin typeface="Calibri" panose="020F0502020204030204" pitchFamily="34" charset="0"/>
                        <a:ea typeface="Calibri" panose="020F0502020204030204" pitchFamily="34" charset="0"/>
                        <a:cs typeface="Mangal"/>
                      </a:endParaRPr>
                    </a:p>
                  </a:txBody>
                  <a:tcPr marL="68580" marR="68580" marT="0" marB="0"/>
                </a:tc>
                <a:tc gridSpan="2">
                  <a:txBody>
                    <a:bodyPr/>
                    <a:lstStyle/>
                    <a:p>
                      <a:pPr marL="0" marR="0" algn="just">
                        <a:lnSpc>
                          <a:spcPct val="115000"/>
                        </a:lnSpc>
                        <a:spcBef>
                          <a:spcPts val="0"/>
                        </a:spcBef>
                        <a:spcAft>
                          <a:spcPts val="0"/>
                        </a:spcAft>
                      </a:pPr>
                      <a:r>
                        <a:rPr lang="en-US" sz="1800" dirty="0">
                          <a:effectLst/>
                        </a:rPr>
                        <a:t>Institution</a:t>
                      </a:r>
                      <a:endParaRPr lang="en-US" sz="1800" dirty="0">
                        <a:effectLst/>
                        <a:latin typeface="Calibri" panose="020F0502020204030204" pitchFamily="34" charset="0"/>
                        <a:ea typeface="Calibri" panose="020F0502020204030204" pitchFamily="34" charset="0"/>
                        <a:cs typeface="Mangal"/>
                      </a:endParaRPr>
                    </a:p>
                  </a:txBody>
                  <a:tcPr marL="68580" marR="68580" marT="0" marB="0"/>
                </a:tc>
                <a:tc hMerge="1">
                  <a:txBody>
                    <a:bodyPr/>
                    <a:lstStyle/>
                    <a:p>
                      <a:endParaRPr lang="en-US"/>
                    </a:p>
                  </a:txBody>
                  <a:tcPr/>
                </a:tc>
                <a:extLst>
                  <a:ext uri="{0D108BD9-81ED-4DB2-BD59-A6C34878D82A}">
                    <a16:rowId xmlns:a16="http://schemas.microsoft.com/office/drawing/2014/main" val="2743478895"/>
                  </a:ext>
                </a:extLst>
              </a:tr>
              <a:tr h="1785112">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Mangal"/>
                      </a:endParaRPr>
                    </a:p>
                  </a:txBody>
                  <a:tcPr marL="68580" marR="68580" marT="0" marB="0"/>
                </a:tc>
                <a:tc>
                  <a:txBody>
                    <a:bodyPr/>
                    <a:lstStyle/>
                    <a:p>
                      <a:pPr marL="0" marR="0" algn="just">
                        <a:lnSpc>
                          <a:spcPct val="115000"/>
                        </a:lnSpc>
                        <a:spcBef>
                          <a:spcPts val="0"/>
                        </a:spcBef>
                        <a:spcAft>
                          <a:spcPts val="0"/>
                        </a:spcAft>
                      </a:pPr>
                      <a:r>
                        <a:rPr lang="en-US" sz="1800" dirty="0">
                          <a:effectLst/>
                        </a:rPr>
                        <a:t>Started as Paddy Processing Research Center (PPRC) in 1968 and upgraded to Indian  Institute of Crop Processing Technology (IICPT) in the year 2008</a:t>
                      </a:r>
                      <a:endParaRPr lang="en-US" sz="1800" dirty="0">
                        <a:effectLst/>
                        <a:latin typeface="Calibri" panose="020F0502020204030204" pitchFamily="34" charset="0"/>
                        <a:ea typeface="Calibri" panose="020F0502020204030204" pitchFamily="34" charset="0"/>
                        <a:cs typeface="Mangal"/>
                      </a:endParaRPr>
                    </a:p>
                  </a:txBody>
                  <a:tcPr marL="68580" marR="68580" marT="0" marB="0"/>
                </a:tc>
                <a:tc>
                  <a:txBody>
                    <a:bodyPr/>
                    <a:lstStyle/>
                    <a:p>
                      <a:pPr marL="0" marR="0" algn="just">
                        <a:lnSpc>
                          <a:spcPct val="115000"/>
                        </a:lnSpc>
                        <a:spcBef>
                          <a:spcPts val="0"/>
                        </a:spcBef>
                        <a:spcAft>
                          <a:spcPts val="0"/>
                        </a:spcAft>
                      </a:pPr>
                      <a:r>
                        <a:rPr lang="en-US" sz="1800" dirty="0">
                          <a:effectLst/>
                        </a:rPr>
                        <a:t>Rechristened IICPT as Indian Institute of Food Processing Technology (IIFPT) on 31</a:t>
                      </a:r>
                      <a:r>
                        <a:rPr lang="en-US" sz="1800" baseline="30000" dirty="0">
                          <a:effectLst/>
                        </a:rPr>
                        <a:t>st</a:t>
                      </a:r>
                      <a:r>
                        <a:rPr lang="en-US" sz="1800" dirty="0">
                          <a:effectLst/>
                        </a:rPr>
                        <a:t> March 2017</a:t>
                      </a:r>
                      <a:endParaRPr lang="en-US" sz="1800" dirty="0">
                        <a:effectLst/>
                        <a:latin typeface="Calibri" panose="020F0502020204030204" pitchFamily="34" charset="0"/>
                        <a:ea typeface="Calibri" panose="020F0502020204030204" pitchFamily="34" charset="0"/>
                        <a:cs typeface="Mangal"/>
                      </a:endParaRPr>
                    </a:p>
                  </a:txBody>
                  <a:tcPr marL="68580" marR="68580" marT="0" marB="0"/>
                </a:tc>
                <a:extLst>
                  <a:ext uri="{0D108BD9-81ED-4DB2-BD59-A6C34878D82A}">
                    <a16:rowId xmlns:a16="http://schemas.microsoft.com/office/drawing/2014/main" val="144975525"/>
                  </a:ext>
                </a:extLst>
              </a:tr>
              <a:tr h="426381">
                <a:tc>
                  <a:txBody>
                    <a:bodyPr/>
                    <a:lstStyle/>
                    <a:p>
                      <a:pPr marL="0" marR="0" algn="ctr">
                        <a:lnSpc>
                          <a:spcPct val="115000"/>
                        </a:lnSpc>
                        <a:spcBef>
                          <a:spcPts val="0"/>
                        </a:spcBef>
                        <a:spcAft>
                          <a:spcPts val="0"/>
                        </a:spcAft>
                      </a:pPr>
                      <a:r>
                        <a:rPr lang="en-US" sz="1800">
                          <a:effectLst/>
                        </a:rPr>
                        <a:t>2</a:t>
                      </a:r>
                      <a:endParaRPr lang="en-US" sz="1800">
                        <a:effectLst/>
                        <a:latin typeface="Calibri" panose="020F0502020204030204" pitchFamily="34" charset="0"/>
                        <a:ea typeface="Calibri" panose="020F0502020204030204" pitchFamily="34" charset="0"/>
                        <a:cs typeface="Mangal"/>
                      </a:endParaRPr>
                    </a:p>
                  </a:txBody>
                  <a:tcPr marL="68580" marR="68580" marT="0" marB="0"/>
                </a:tc>
                <a:tc gridSpan="2">
                  <a:txBody>
                    <a:bodyPr/>
                    <a:lstStyle/>
                    <a:p>
                      <a:pPr marL="0" marR="0" algn="just">
                        <a:lnSpc>
                          <a:spcPct val="115000"/>
                        </a:lnSpc>
                        <a:spcBef>
                          <a:spcPts val="0"/>
                        </a:spcBef>
                        <a:spcAft>
                          <a:spcPts val="0"/>
                        </a:spcAft>
                      </a:pPr>
                      <a:r>
                        <a:rPr lang="en-US" sz="1800" dirty="0">
                          <a:effectLst/>
                        </a:rPr>
                        <a:t>Financial support received</a:t>
                      </a:r>
                      <a:endParaRPr lang="en-US" sz="1800" dirty="0">
                        <a:effectLst/>
                        <a:latin typeface="Calibri" panose="020F0502020204030204" pitchFamily="34" charset="0"/>
                        <a:ea typeface="Calibri" panose="020F0502020204030204" pitchFamily="34" charset="0"/>
                        <a:cs typeface="Mangal"/>
                      </a:endParaRPr>
                    </a:p>
                  </a:txBody>
                  <a:tcPr marL="68580" marR="68580" marT="0" marB="0"/>
                </a:tc>
                <a:tc hMerge="1">
                  <a:txBody>
                    <a:bodyPr/>
                    <a:lstStyle/>
                    <a:p>
                      <a:endParaRPr lang="en-US"/>
                    </a:p>
                  </a:txBody>
                  <a:tcPr/>
                </a:tc>
                <a:extLst>
                  <a:ext uri="{0D108BD9-81ED-4DB2-BD59-A6C34878D82A}">
                    <a16:rowId xmlns:a16="http://schemas.microsoft.com/office/drawing/2014/main" val="1913328300"/>
                  </a:ext>
                </a:extLst>
              </a:tr>
              <a:tr h="426381">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Mangal"/>
                      </a:endParaRPr>
                    </a:p>
                  </a:txBody>
                  <a:tcPr marL="68580" marR="68580" marT="0" marB="0"/>
                </a:tc>
                <a:tc>
                  <a:txBody>
                    <a:bodyPr/>
                    <a:lstStyle/>
                    <a:p>
                      <a:pPr marL="0" marR="0" algn="just">
                        <a:lnSpc>
                          <a:spcPct val="115000"/>
                        </a:lnSpc>
                        <a:spcBef>
                          <a:spcPts val="0"/>
                        </a:spcBef>
                        <a:spcAft>
                          <a:spcPts val="0"/>
                        </a:spcAft>
                      </a:pPr>
                      <a:r>
                        <a:rPr lang="en-US" sz="1800" dirty="0">
                          <a:effectLst/>
                        </a:rPr>
                        <a:t>100.2 crores</a:t>
                      </a:r>
                      <a:endParaRPr lang="en-US" sz="1800" dirty="0">
                        <a:effectLst/>
                        <a:latin typeface="Calibri" panose="020F0502020204030204" pitchFamily="34" charset="0"/>
                        <a:ea typeface="Calibri" panose="020F0502020204030204" pitchFamily="34" charset="0"/>
                        <a:cs typeface="Mangal"/>
                      </a:endParaRPr>
                    </a:p>
                  </a:txBody>
                  <a:tcPr marL="68580" marR="68580" marT="0" marB="0"/>
                </a:tc>
                <a:tc>
                  <a:txBody>
                    <a:bodyPr/>
                    <a:lstStyle/>
                    <a:p>
                      <a:pPr marL="0" marR="0" algn="just">
                        <a:lnSpc>
                          <a:spcPct val="115000"/>
                        </a:lnSpc>
                        <a:spcBef>
                          <a:spcPts val="0"/>
                        </a:spcBef>
                        <a:spcAft>
                          <a:spcPts val="0"/>
                        </a:spcAft>
                      </a:pPr>
                      <a:r>
                        <a:rPr lang="en-US" sz="1800">
                          <a:effectLst/>
                        </a:rPr>
                        <a:t>57.78 crores</a:t>
                      </a:r>
                      <a:endParaRPr lang="en-US" sz="1800">
                        <a:effectLst/>
                        <a:latin typeface="Calibri" panose="020F0502020204030204" pitchFamily="34" charset="0"/>
                        <a:ea typeface="Calibri" panose="020F0502020204030204" pitchFamily="34" charset="0"/>
                        <a:cs typeface="Mangal"/>
                      </a:endParaRPr>
                    </a:p>
                  </a:txBody>
                  <a:tcPr marL="68580" marR="68580" marT="0" marB="0"/>
                </a:tc>
                <a:extLst>
                  <a:ext uri="{0D108BD9-81ED-4DB2-BD59-A6C34878D82A}">
                    <a16:rowId xmlns:a16="http://schemas.microsoft.com/office/drawing/2014/main" val="1037397731"/>
                  </a:ext>
                </a:extLst>
              </a:tr>
              <a:tr h="426381">
                <a:tc>
                  <a:txBody>
                    <a:bodyPr/>
                    <a:lstStyle/>
                    <a:p>
                      <a:pPr marL="0" marR="0" algn="ctr">
                        <a:lnSpc>
                          <a:spcPct val="115000"/>
                        </a:lnSpc>
                        <a:spcBef>
                          <a:spcPts val="0"/>
                        </a:spcBef>
                        <a:spcAft>
                          <a:spcPts val="0"/>
                        </a:spcAft>
                      </a:pPr>
                      <a:r>
                        <a:rPr lang="en-US" sz="1800">
                          <a:effectLst/>
                        </a:rPr>
                        <a:t>3</a:t>
                      </a:r>
                      <a:endParaRPr lang="en-US" sz="1800">
                        <a:effectLst/>
                        <a:latin typeface="Calibri" panose="020F0502020204030204" pitchFamily="34" charset="0"/>
                        <a:ea typeface="Calibri" panose="020F0502020204030204" pitchFamily="34" charset="0"/>
                        <a:cs typeface="Mangal"/>
                      </a:endParaRPr>
                    </a:p>
                  </a:txBody>
                  <a:tcPr marL="68580" marR="68580" marT="0" marB="0"/>
                </a:tc>
                <a:tc gridSpan="2">
                  <a:txBody>
                    <a:bodyPr/>
                    <a:lstStyle/>
                    <a:p>
                      <a:pPr marL="0" marR="0" algn="just">
                        <a:lnSpc>
                          <a:spcPct val="115000"/>
                        </a:lnSpc>
                        <a:spcBef>
                          <a:spcPts val="0"/>
                        </a:spcBef>
                        <a:spcAft>
                          <a:spcPts val="0"/>
                        </a:spcAft>
                      </a:pPr>
                      <a:r>
                        <a:rPr lang="en-US" sz="1800" dirty="0">
                          <a:effectLst/>
                        </a:rPr>
                        <a:t>Revenue generated</a:t>
                      </a:r>
                      <a:endParaRPr lang="en-US" sz="1800" dirty="0">
                        <a:effectLst/>
                        <a:latin typeface="Calibri" panose="020F0502020204030204" pitchFamily="34" charset="0"/>
                        <a:ea typeface="Calibri" panose="020F0502020204030204" pitchFamily="34" charset="0"/>
                        <a:cs typeface="Mangal"/>
                      </a:endParaRPr>
                    </a:p>
                  </a:txBody>
                  <a:tcPr marL="68580" marR="68580" marT="0" marB="0"/>
                </a:tc>
                <a:tc hMerge="1">
                  <a:txBody>
                    <a:bodyPr/>
                    <a:lstStyle/>
                    <a:p>
                      <a:endParaRPr lang="en-US"/>
                    </a:p>
                  </a:txBody>
                  <a:tcPr/>
                </a:tc>
                <a:extLst>
                  <a:ext uri="{0D108BD9-81ED-4DB2-BD59-A6C34878D82A}">
                    <a16:rowId xmlns:a16="http://schemas.microsoft.com/office/drawing/2014/main" val="2171848280"/>
                  </a:ext>
                </a:extLst>
              </a:tr>
              <a:tr h="426381">
                <a:tc>
                  <a:txBody>
                    <a:bodyPr/>
                    <a:lstStyle/>
                    <a:p>
                      <a:pPr marL="0" marR="0" algn="ctr">
                        <a:lnSpc>
                          <a:spcPct val="115000"/>
                        </a:lnSpc>
                        <a:spcBef>
                          <a:spcPts val="0"/>
                        </a:spcBef>
                        <a:spcAft>
                          <a:spcPts val="0"/>
                        </a:spcAft>
                      </a:pPr>
                      <a:r>
                        <a:rPr lang="en-US" sz="1800">
                          <a:effectLst/>
                        </a:rPr>
                        <a:t> </a:t>
                      </a:r>
                      <a:endParaRPr lang="en-US" sz="1800">
                        <a:effectLst/>
                        <a:latin typeface="Calibri" panose="020F0502020204030204" pitchFamily="34" charset="0"/>
                        <a:ea typeface="Calibri" panose="020F0502020204030204" pitchFamily="34" charset="0"/>
                        <a:cs typeface="Mangal"/>
                      </a:endParaRPr>
                    </a:p>
                  </a:txBody>
                  <a:tcPr marL="68580" marR="68580" marT="0" marB="0"/>
                </a:tc>
                <a:tc>
                  <a:txBody>
                    <a:bodyPr/>
                    <a:lstStyle/>
                    <a:p>
                      <a:pPr marL="0" marR="0" algn="just">
                        <a:lnSpc>
                          <a:spcPct val="115000"/>
                        </a:lnSpc>
                        <a:spcBef>
                          <a:spcPts val="0"/>
                        </a:spcBef>
                        <a:spcAft>
                          <a:spcPts val="0"/>
                        </a:spcAft>
                      </a:pPr>
                      <a:r>
                        <a:rPr lang="en-US" sz="1800" dirty="0">
                          <a:effectLst/>
                        </a:rPr>
                        <a:t>12.62 crores </a:t>
                      </a:r>
                      <a:endParaRPr lang="en-US" sz="1800" dirty="0">
                        <a:effectLst/>
                        <a:latin typeface="Calibri" panose="020F0502020204030204" pitchFamily="34" charset="0"/>
                        <a:ea typeface="Calibri" panose="020F0502020204030204" pitchFamily="34" charset="0"/>
                        <a:cs typeface="Mangal"/>
                      </a:endParaRPr>
                    </a:p>
                  </a:txBody>
                  <a:tcPr marL="68580" marR="68580" marT="0" marB="0"/>
                </a:tc>
                <a:tc>
                  <a:txBody>
                    <a:bodyPr/>
                    <a:lstStyle/>
                    <a:p>
                      <a:pPr marL="0" marR="0" algn="just">
                        <a:lnSpc>
                          <a:spcPct val="115000"/>
                        </a:lnSpc>
                        <a:spcBef>
                          <a:spcPts val="0"/>
                        </a:spcBef>
                        <a:spcAft>
                          <a:spcPts val="0"/>
                        </a:spcAft>
                      </a:pPr>
                      <a:r>
                        <a:rPr lang="en-US" sz="1800" dirty="0">
                          <a:effectLst/>
                        </a:rPr>
                        <a:t>9.987 crores</a:t>
                      </a:r>
                      <a:endParaRPr lang="en-US" sz="1800" dirty="0">
                        <a:effectLst/>
                        <a:latin typeface="Calibri" panose="020F0502020204030204" pitchFamily="34" charset="0"/>
                        <a:ea typeface="Calibri" panose="020F0502020204030204" pitchFamily="34" charset="0"/>
                        <a:cs typeface="Mangal"/>
                      </a:endParaRPr>
                    </a:p>
                  </a:txBody>
                  <a:tcPr marL="68580" marR="68580" marT="0" marB="0"/>
                </a:tc>
                <a:extLst>
                  <a:ext uri="{0D108BD9-81ED-4DB2-BD59-A6C34878D82A}">
                    <a16:rowId xmlns:a16="http://schemas.microsoft.com/office/drawing/2014/main" val="1070592910"/>
                  </a:ext>
                </a:extLst>
              </a:tr>
            </a:tbl>
          </a:graphicData>
        </a:graphic>
      </p:graphicFrame>
      <p:sp>
        <p:nvSpPr>
          <p:cNvPr id="19" name="Slide Number Placeholder 18"/>
          <p:cNvSpPr>
            <a:spLocks noGrp="1"/>
          </p:cNvSpPr>
          <p:nvPr>
            <p:ph type="sldNum" sz="quarter" idx="12"/>
          </p:nvPr>
        </p:nvSpPr>
        <p:spPr/>
        <p:txBody>
          <a:bodyPr/>
          <a:lstStyle/>
          <a:p>
            <a:fld id="{9EDA51F7-9BA2-48D3-A9DC-D5DA1EAE6853}" type="slidenum">
              <a:rPr lang="en-US" smtClean="0"/>
              <a:pPr/>
              <a:t>29</a:t>
            </a:fld>
            <a:endParaRPr lang="en-US"/>
          </a:p>
        </p:txBody>
      </p:sp>
      <p:sp>
        <p:nvSpPr>
          <p:cNvPr id="13" name="Rectangle 4"/>
          <p:cNvSpPr>
            <a:spLocks noChangeArrowheads="1"/>
          </p:cNvSpPr>
          <p:nvPr/>
        </p:nvSpPr>
        <p:spPr bwMode="auto">
          <a:xfrm>
            <a:off x="-26377" y="1452947"/>
            <a:ext cx="973120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Achievements during last 48 months &amp; prior to that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84141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152400" y="189921"/>
            <a:ext cx="8686800" cy="6417141"/>
          </a:xfrm>
          <a:prstGeom prst="rect">
            <a:avLst/>
          </a:prstGeom>
          <a:solidFill>
            <a:schemeClr val="accent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en-US" sz="2800" b="1" i="0" u="none" strike="noStrike" cap="none" normalizeH="0" baseline="0" dirty="0">
                <a:ln>
                  <a:noFill/>
                </a:ln>
                <a:solidFill>
                  <a:schemeClr val="tx1"/>
                </a:solidFill>
                <a:effectLst/>
                <a:latin typeface="+mj-lt"/>
                <a:ea typeface="Times New Roman" pitchFamily="18" charset="0"/>
                <a:cs typeface="Arial" pitchFamily="34" charset="0"/>
              </a:rPr>
              <a:t>PRADHAN MANTRI KISAN SAMPADA YOJANA (PMKSY)</a:t>
            </a:r>
          </a:p>
          <a:p>
            <a:pPr marL="0" marR="0" lvl="0" indent="0" algn="just" defTabSz="914400" rtl="0" eaLnBrk="1" fontAlgn="base" latinLnBrk="0" hangingPunct="1">
              <a:lnSpc>
                <a:spcPct val="100000"/>
              </a:lnSpc>
              <a:spcBef>
                <a:spcPct val="0"/>
              </a:spcBef>
              <a:spcAft>
                <a:spcPct val="0"/>
              </a:spcAft>
              <a:buClrTx/>
              <a:buSzTx/>
              <a:tabLst/>
            </a:pPr>
            <a:endParaRPr kumimoji="0" lang="en-US" sz="2800" b="1" i="0" u="none" strike="noStrike" cap="none" normalizeH="0" baseline="0" dirty="0">
              <a:ln>
                <a:noFill/>
              </a:ln>
              <a:solidFill>
                <a:schemeClr val="tx1"/>
              </a:solidFill>
              <a:effectLst/>
              <a:latin typeface="+mj-lt"/>
              <a:ea typeface="Times New Roman" pitchFamily="18" charset="0"/>
              <a:cs typeface="Arial" pitchFamily="34" charset="0"/>
            </a:endParaRPr>
          </a:p>
          <a:p>
            <a:pPr algn="just" eaLnBrk="0" fontAlgn="base" hangingPunct="0">
              <a:spcBef>
                <a:spcPct val="0"/>
              </a:spcBef>
              <a:spcAft>
                <a:spcPct val="0"/>
              </a:spcAft>
            </a:pPr>
            <a:r>
              <a:rPr lang="en-IN" sz="2400" dirty="0"/>
              <a:t>Government of India has approved a new Central Sector Scheme – </a:t>
            </a:r>
            <a:r>
              <a:rPr lang="en-IN" sz="2400" b="1" dirty="0"/>
              <a:t>PRADHAN MANTRI KISAN SAMPADA YOJANA (PMKSY) </a:t>
            </a:r>
            <a:r>
              <a:rPr lang="en-IN" sz="2400" dirty="0"/>
              <a:t>on 3</a:t>
            </a:r>
            <a:r>
              <a:rPr lang="en-IN" sz="2400" baseline="30000" dirty="0"/>
              <a:t>rd</a:t>
            </a:r>
            <a:r>
              <a:rPr lang="en-IN" sz="2400" dirty="0"/>
              <a:t> May, 2017</a:t>
            </a:r>
            <a:r>
              <a:rPr lang="en-IN" sz="2400" b="1" dirty="0"/>
              <a:t> </a:t>
            </a:r>
            <a:r>
              <a:rPr lang="en-IN" sz="2400" dirty="0"/>
              <a:t>with an allocation of Rs.6,000 crore for the period 2016-20. PMKSY is aiming at leveraging investment of Rs.31400 crore, handling of 334 lakh MT agro-produce valuing Rs.1,04,125 crore benefit 20 lakh farmers and generate 5,30,500 direct/ indirect employment in the country.</a:t>
            </a:r>
          </a:p>
          <a:p>
            <a:pPr algn="just" eaLnBrk="0" fontAlgn="base" hangingPunct="0">
              <a:spcBef>
                <a:spcPct val="0"/>
              </a:spcBef>
              <a:spcAft>
                <a:spcPct val="0"/>
              </a:spcAft>
            </a:pPr>
            <a:endParaRPr kumimoji="0" lang="en-US" sz="1200" b="0" i="0" u="none" strike="noStrike" cap="none" normalizeH="0" baseline="0" dirty="0">
              <a:ln>
                <a:noFill/>
              </a:ln>
              <a:solidFill>
                <a:schemeClr val="tx1"/>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mj-lt"/>
                <a:ea typeface="Calibri" pitchFamily="34" charset="0"/>
                <a:cs typeface="Arial" pitchFamily="34" charset="0"/>
              </a:rPr>
              <a:t>Schemes under PMKSY:</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a:ln>
                <a:noFill/>
              </a:ln>
              <a:solidFill>
                <a:schemeClr val="tx1"/>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1" i="0" u="none" strike="noStrike" cap="none" normalizeH="0" baseline="0" dirty="0">
                <a:ln>
                  <a:noFill/>
                </a:ln>
                <a:solidFill>
                  <a:srgbClr val="002060"/>
                </a:solidFill>
                <a:effectLst/>
                <a:latin typeface="+mj-lt"/>
                <a:ea typeface="Times New Roman" pitchFamily="18" charset="0"/>
                <a:cs typeface="Arial" pitchFamily="34" charset="0"/>
              </a:rPr>
              <a:t>Mega Food Parks;</a:t>
            </a:r>
            <a:endParaRPr kumimoji="0" lang="en-US" sz="1100" b="1" i="0" u="none" strike="noStrike" cap="none" normalizeH="0" baseline="0" dirty="0">
              <a:ln>
                <a:noFill/>
              </a:ln>
              <a:solidFill>
                <a:srgbClr val="002060"/>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1" i="0" u="none" strike="noStrike" cap="none" normalizeH="0" baseline="0" dirty="0">
                <a:ln>
                  <a:noFill/>
                </a:ln>
                <a:solidFill>
                  <a:srgbClr val="002060"/>
                </a:solidFill>
                <a:effectLst/>
                <a:latin typeface="+mj-lt"/>
                <a:ea typeface="Times New Roman" pitchFamily="18" charset="0"/>
                <a:cs typeface="Arial" pitchFamily="34" charset="0"/>
              </a:rPr>
              <a:t>Integrated Cold Chain and Value Addition Infrastructure;</a:t>
            </a:r>
            <a:endParaRPr kumimoji="0" lang="en-US" sz="1100" b="1" i="0" u="none" strike="noStrike" cap="none" normalizeH="0" baseline="0" dirty="0">
              <a:ln>
                <a:noFill/>
              </a:ln>
              <a:solidFill>
                <a:srgbClr val="002060"/>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1" i="0" u="none" strike="noStrike" cap="none" normalizeH="0" baseline="0" dirty="0">
                <a:ln>
                  <a:noFill/>
                </a:ln>
                <a:solidFill>
                  <a:srgbClr val="002060"/>
                </a:solidFill>
                <a:effectLst/>
                <a:latin typeface="+mj-lt"/>
                <a:ea typeface="Times New Roman" pitchFamily="18" charset="0"/>
                <a:cs typeface="Arial" pitchFamily="34" charset="0"/>
              </a:rPr>
              <a:t>Creation/Expansion of Food Processing &amp; Preservation Capacities;</a:t>
            </a:r>
            <a:endParaRPr kumimoji="0" lang="en-US" sz="1100" b="1" i="0" u="none" strike="noStrike" cap="none" normalizeH="0" baseline="0" dirty="0">
              <a:ln>
                <a:noFill/>
              </a:ln>
              <a:solidFill>
                <a:srgbClr val="002060"/>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1" i="0" u="none" strike="noStrike" cap="none" normalizeH="0" baseline="0" dirty="0">
                <a:ln>
                  <a:noFill/>
                </a:ln>
                <a:solidFill>
                  <a:srgbClr val="002060"/>
                </a:solidFill>
                <a:effectLst/>
                <a:latin typeface="+mj-lt"/>
                <a:ea typeface="Times New Roman" pitchFamily="18" charset="0"/>
                <a:cs typeface="Arial" pitchFamily="34" charset="0"/>
              </a:rPr>
              <a:t>Infrastructure for Agro-processing Clusters; </a:t>
            </a:r>
            <a:endParaRPr kumimoji="0" lang="en-US" sz="1100" b="1" i="0" u="none" strike="noStrike" cap="none" normalizeH="0" baseline="0" dirty="0">
              <a:ln>
                <a:noFill/>
              </a:ln>
              <a:solidFill>
                <a:srgbClr val="002060"/>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1" i="0" u="none" strike="noStrike" cap="none" normalizeH="0" baseline="0" dirty="0">
                <a:ln>
                  <a:noFill/>
                </a:ln>
                <a:solidFill>
                  <a:srgbClr val="002060"/>
                </a:solidFill>
                <a:effectLst/>
                <a:latin typeface="+mj-lt"/>
                <a:ea typeface="Times New Roman" pitchFamily="18" charset="0"/>
                <a:cs typeface="Arial" pitchFamily="34" charset="0"/>
              </a:rPr>
              <a:t>Creation of Backward and Forward Linkages;</a:t>
            </a:r>
            <a:endParaRPr kumimoji="0" lang="en-US" sz="1100" b="1" i="0" u="none" strike="noStrike" cap="none" normalizeH="0" baseline="0" dirty="0">
              <a:ln>
                <a:noFill/>
              </a:ln>
              <a:solidFill>
                <a:srgbClr val="002060"/>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1" i="0" u="none" strike="noStrike" cap="none" normalizeH="0" baseline="0" dirty="0">
                <a:ln>
                  <a:noFill/>
                </a:ln>
                <a:solidFill>
                  <a:srgbClr val="002060"/>
                </a:solidFill>
                <a:effectLst/>
                <a:latin typeface="+mj-lt"/>
                <a:ea typeface="Times New Roman" pitchFamily="18" charset="0"/>
                <a:cs typeface="Arial" pitchFamily="34" charset="0"/>
              </a:rPr>
              <a:t>Food Safety and Quality Assurance Infrastructure; and</a:t>
            </a:r>
            <a:endParaRPr kumimoji="0" lang="en-US" sz="1100" b="1" i="0" u="none" strike="noStrike" cap="none" normalizeH="0" baseline="0" dirty="0">
              <a:ln>
                <a:noFill/>
              </a:ln>
              <a:solidFill>
                <a:srgbClr val="002060"/>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1" i="0" u="none" strike="noStrike" cap="none" normalizeH="0" baseline="0" dirty="0">
                <a:ln>
                  <a:noFill/>
                </a:ln>
                <a:solidFill>
                  <a:srgbClr val="002060"/>
                </a:solidFill>
                <a:effectLst/>
                <a:latin typeface="+mj-lt"/>
                <a:ea typeface="Times New Roman" pitchFamily="18" charset="0"/>
                <a:cs typeface="Arial" pitchFamily="34" charset="0"/>
              </a:rPr>
              <a:t>Human Resources and Institutions</a:t>
            </a:r>
            <a:r>
              <a:rPr kumimoji="0" lang="en-US" sz="2400" b="0" i="0" u="none" strike="noStrike" cap="none" normalizeH="0" baseline="0" dirty="0">
                <a:ln>
                  <a:noFill/>
                </a:ln>
                <a:solidFill>
                  <a:srgbClr val="002060"/>
                </a:solidFill>
                <a:effectLst/>
                <a:latin typeface="+mj-lt"/>
                <a:ea typeface="Times New Roman" pitchFamily="18" charset="0"/>
                <a:cs typeface="Arial" pitchFamily="34" charset="0"/>
              </a:rPr>
              <a:t>. </a:t>
            </a:r>
            <a:endParaRPr kumimoji="0" lang="en-US" sz="3600" b="0" i="0" u="none" strike="noStrike" cap="none" normalizeH="0" baseline="0" dirty="0">
              <a:ln>
                <a:noFill/>
              </a:ln>
              <a:solidFill>
                <a:srgbClr val="002060"/>
              </a:solidFill>
              <a:effectLst/>
              <a:latin typeface="+mj-lt"/>
              <a:cs typeface="Arial" pitchFamily="34" charset="0"/>
            </a:endParaRPr>
          </a:p>
        </p:txBody>
      </p:sp>
      <p:sp>
        <p:nvSpPr>
          <p:cNvPr id="3" name="Slide Number Placeholder 2"/>
          <p:cNvSpPr>
            <a:spLocks noGrp="1"/>
          </p:cNvSpPr>
          <p:nvPr>
            <p:ph type="sldNum" sz="quarter" idx="12"/>
          </p:nvPr>
        </p:nvSpPr>
        <p:spPr/>
        <p:txBody>
          <a:bodyPr/>
          <a:lstStyle/>
          <a:p>
            <a:fld id="{9EDA51F7-9BA2-48D3-A9DC-D5DA1EAE6853}" type="slidenum">
              <a:rPr lang="en-US" smtClean="0"/>
              <a:pPr/>
              <a:t>3</a:t>
            </a:fld>
            <a:endParaRPr lang="en-US" dirty="0"/>
          </a:p>
        </p:txBody>
      </p:sp>
    </p:spTree>
    <p:extLst>
      <p:ext uri="{BB962C8B-B14F-4D97-AF65-F5344CB8AC3E}">
        <p14:creationId xmlns:p14="http://schemas.microsoft.com/office/powerpoint/2010/main" val="20647415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048407992"/>
              </p:ext>
            </p:extLst>
          </p:nvPr>
        </p:nvGraphicFramePr>
        <p:xfrm>
          <a:off x="1066800" y="225211"/>
          <a:ext cx="6629401" cy="6335268"/>
        </p:xfrm>
        <a:graphic>
          <a:graphicData uri="http://schemas.openxmlformats.org/drawingml/2006/table">
            <a:tbl>
              <a:tblPr firstRow="1" firstCol="1" bandRow="1">
                <a:tableStyleId>{5C22544A-7EE6-4342-B048-85BDC9FD1C3A}</a:tableStyleId>
              </a:tblPr>
              <a:tblGrid>
                <a:gridCol w="608721">
                  <a:extLst>
                    <a:ext uri="{9D8B030D-6E8A-4147-A177-3AD203B41FA5}">
                      <a16:colId xmlns:a16="http://schemas.microsoft.com/office/drawing/2014/main" val="813828265"/>
                    </a:ext>
                  </a:extLst>
                </a:gridCol>
                <a:gridCol w="2895535">
                  <a:extLst>
                    <a:ext uri="{9D8B030D-6E8A-4147-A177-3AD203B41FA5}">
                      <a16:colId xmlns:a16="http://schemas.microsoft.com/office/drawing/2014/main" val="1695798081"/>
                    </a:ext>
                  </a:extLst>
                </a:gridCol>
                <a:gridCol w="3125145">
                  <a:extLst>
                    <a:ext uri="{9D8B030D-6E8A-4147-A177-3AD203B41FA5}">
                      <a16:colId xmlns:a16="http://schemas.microsoft.com/office/drawing/2014/main" val="3263077791"/>
                    </a:ext>
                  </a:extLst>
                </a:gridCol>
              </a:tblGrid>
              <a:tr h="217637">
                <a:tc>
                  <a:txBody>
                    <a:bodyPr/>
                    <a:lstStyle/>
                    <a:p>
                      <a:pPr marL="0" marR="0" algn="ctr">
                        <a:lnSpc>
                          <a:spcPct val="115000"/>
                        </a:lnSpc>
                        <a:spcBef>
                          <a:spcPts val="0"/>
                        </a:spcBef>
                        <a:spcAft>
                          <a:spcPts val="800"/>
                        </a:spcAft>
                      </a:pPr>
                      <a:r>
                        <a:rPr lang="en-IN" sz="1600" b="1" dirty="0">
                          <a:effectLst/>
                        </a:rPr>
                        <a:t>4</a:t>
                      </a:r>
                      <a:endParaRPr lang="en-US" sz="1200" b="1" dirty="0">
                        <a:effectLst/>
                        <a:latin typeface="Calibri" panose="020F0502020204030204" pitchFamily="34" charset="0"/>
                        <a:ea typeface="Calibri" panose="020F0502020204030204" pitchFamily="34" charset="0"/>
                        <a:cs typeface="Mangal"/>
                      </a:endParaRPr>
                    </a:p>
                  </a:txBody>
                  <a:tcPr marL="60949" marR="60949" marT="0" marB="0"/>
                </a:tc>
                <a:tc gridSpan="2">
                  <a:txBody>
                    <a:bodyPr/>
                    <a:lstStyle/>
                    <a:p>
                      <a:pPr marL="0" marR="0" algn="just">
                        <a:lnSpc>
                          <a:spcPct val="115000"/>
                        </a:lnSpc>
                        <a:spcBef>
                          <a:spcPts val="0"/>
                        </a:spcBef>
                        <a:spcAft>
                          <a:spcPts val="800"/>
                        </a:spcAft>
                      </a:pPr>
                      <a:r>
                        <a:rPr lang="en-IN" sz="1600" b="1" dirty="0">
                          <a:effectLst/>
                        </a:rPr>
                        <a:t>Academics</a:t>
                      </a:r>
                      <a:endParaRPr lang="en-US" sz="1200" b="1" dirty="0">
                        <a:effectLst/>
                        <a:latin typeface="Calibri" panose="020F0502020204030204" pitchFamily="34" charset="0"/>
                        <a:ea typeface="Calibri" panose="020F0502020204030204" pitchFamily="34" charset="0"/>
                        <a:cs typeface="Mangal"/>
                      </a:endParaRPr>
                    </a:p>
                  </a:txBody>
                  <a:tcPr marL="60949" marR="60949" marT="0" marB="0"/>
                </a:tc>
                <a:tc hMerge="1">
                  <a:txBody>
                    <a:bodyPr/>
                    <a:lstStyle/>
                    <a:p>
                      <a:endParaRPr lang="en-US"/>
                    </a:p>
                  </a:txBody>
                  <a:tcPr/>
                </a:tc>
                <a:extLst>
                  <a:ext uri="{0D108BD9-81ED-4DB2-BD59-A6C34878D82A}">
                    <a16:rowId xmlns:a16="http://schemas.microsoft.com/office/drawing/2014/main" val="2283746412"/>
                  </a:ext>
                </a:extLst>
              </a:tr>
              <a:tr h="5116362">
                <a:tc>
                  <a:txBody>
                    <a:bodyPr/>
                    <a:lstStyle/>
                    <a:p>
                      <a:pPr marL="0" marR="0" algn="ctr">
                        <a:lnSpc>
                          <a:spcPct val="115000"/>
                        </a:lnSpc>
                        <a:spcBef>
                          <a:spcPts val="0"/>
                        </a:spcBef>
                        <a:spcAft>
                          <a:spcPts val="800"/>
                        </a:spcAft>
                      </a:pPr>
                      <a:r>
                        <a:rPr lang="en-IN" sz="1600" b="1">
                          <a:effectLst/>
                        </a:rPr>
                        <a:t> </a:t>
                      </a:r>
                      <a:endParaRPr lang="en-US" sz="1200" b="1">
                        <a:effectLst/>
                        <a:latin typeface="Calibri" panose="020F0502020204030204" pitchFamily="34" charset="0"/>
                        <a:ea typeface="Calibri" panose="020F0502020204030204" pitchFamily="34" charset="0"/>
                        <a:cs typeface="Mangal"/>
                      </a:endParaRPr>
                    </a:p>
                  </a:txBody>
                  <a:tcPr marL="60949" marR="60949" marT="0" marB="0"/>
                </a:tc>
                <a:tc>
                  <a:txBody>
                    <a:bodyPr/>
                    <a:lstStyle/>
                    <a:p>
                      <a:pPr marL="0" marR="0" algn="just">
                        <a:lnSpc>
                          <a:spcPct val="115000"/>
                        </a:lnSpc>
                        <a:spcBef>
                          <a:spcPts val="0"/>
                        </a:spcBef>
                        <a:spcAft>
                          <a:spcPts val="800"/>
                        </a:spcAft>
                      </a:pPr>
                      <a:r>
                        <a:rPr lang="en-IN" sz="1600" b="1" dirty="0">
                          <a:effectLst/>
                        </a:rPr>
                        <a:t>Formal degree courses started 2009-10 (</a:t>
                      </a:r>
                      <a:r>
                        <a:rPr lang="en-IN" sz="1600" b="1" dirty="0" err="1">
                          <a:effectLst/>
                        </a:rPr>
                        <a:t>B.Tech</a:t>
                      </a:r>
                      <a:r>
                        <a:rPr lang="en-IN" sz="1600" b="1" dirty="0">
                          <a:effectLst/>
                        </a:rPr>
                        <a:t>, </a:t>
                      </a:r>
                      <a:r>
                        <a:rPr lang="en-IN" sz="1600" b="1" dirty="0" err="1">
                          <a:effectLst/>
                        </a:rPr>
                        <a:t>M.Tech</a:t>
                      </a:r>
                      <a:r>
                        <a:rPr lang="en-IN" sz="1600" b="1" dirty="0">
                          <a:effectLst/>
                        </a:rPr>
                        <a:t> &amp; PhD in Food Process Engineering ) </a:t>
                      </a:r>
                      <a:endParaRPr lang="en-US" sz="1200" b="1" dirty="0">
                        <a:effectLst/>
                      </a:endParaRPr>
                    </a:p>
                    <a:p>
                      <a:pPr marL="0" marR="0" algn="just">
                        <a:lnSpc>
                          <a:spcPct val="115000"/>
                        </a:lnSpc>
                        <a:spcBef>
                          <a:spcPts val="0"/>
                        </a:spcBef>
                        <a:spcAft>
                          <a:spcPts val="800"/>
                        </a:spcAft>
                      </a:pPr>
                      <a:r>
                        <a:rPr lang="en-IN" sz="1600" b="1" dirty="0">
                          <a:effectLst/>
                        </a:rPr>
                        <a:t>Intake of students </a:t>
                      </a:r>
                      <a:endParaRPr lang="en-US" sz="1200" b="1" dirty="0">
                        <a:effectLst/>
                      </a:endParaRPr>
                    </a:p>
                    <a:p>
                      <a:pPr marL="0" marR="0" algn="just">
                        <a:lnSpc>
                          <a:spcPct val="115000"/>
                        </a:lnSpc>
                        <a:spcBef>
                          <a:spcPts val="0"/>
                        </a:spcBef>
                        <a:spcAft>
                          <a:spcPts val="800"/>
                        </a:spcAft>
                      </a:pPr>
                      <a:r>
                        <a:rPr lang="en-IN" sz="1600" b="1" dirty="0">
                          <a:effectLst/>
                        </a:rPr>
                        <a:t>B.Tech-40</a:t>
                      </a:r>
                      <a:endParaRPr lang="en-US" sz="1200" b="1" dirty="0">
                        <a:effectLst/>
                      </a:endParaRPr>
                    </a:p>
                    <a:p>
                      <a:pPr marL="0" marR="0" algn="just">
                        <a:lnSpc>
                          <a:spcPct val="115000"/>
                        </a:lnSpc>
                        <a:spcBef>
                          <a:spcPts val="0"/>
                        </a:spcBef>
                        <a:spcAft>
                          <a:spcPts val="800"/>
                        </a:spcAft>
                      </a:pPr>
                      <a:r>
                        <a:rPr lang="en-IN" sz="1600" b="1" dirty="0">
                          <a:effectLst/>
                        </a:rPr>
                        <a:t>M.Tech-10</a:t>
                      </a:r>
                      <a:endParaRPr lang="en-US" sz="1200" b="1" dirty="0">
                        <a:effectLst/>
                      </a:endParaRPr>
                    </a:p>
                    <a:p>
                      <a:pPr marL="0" marR="0" algn="just">
                        <a:lnSpc>
                          <a:spcPct val="115000"/>
                        </a:lnSpc>
                        <a:spcBef>
                          <a:spcPts val="0"/>
                        </a:spcBef>
                        <a:spcAft>
                          <a:spcPts val="800"/>
                        </a:spcAft>
                      </a:pPr>
                      <a:r>
                        <a:rPr lang="en-IN" sz="1600" b="1" dirty="0">
                          <a:effectLst/>
                        </a:rPr>
                        <a:t>PhD-5</a:t>
                      </a:r>
                      <a:endParaRPr lang="en-US" sz="1200" b="1" dirty="0">
                        <a:effectLst/>
                      </a:endParaRPr>
                    </a:p>
                    <a:p>
                      <a:pPr marL="0" marR="0" algn="just">
                        <a:lnSpc>
                          <a:spcPct val="115000"/>
                        </a:lnSpc>
                        <a:spcBef>
                          <a:spcPts val="0"/>
                        </a:spcBef>
                        <a:spcAft>
                          <a:spcPts val="800"/>
                        </a:spcAft>
                      </a:pPr>
                      <a:r>
                        <a:rPr lang="en-IN" sz="1600" b="1" dirty="0">
                          <a:effectLst/>
                        </a:rPr>
                        <a:t> </a:t>
                      </a:r>
                      <a:endParaRPr lang="en-US" sz="1200" b="1" dirty="0">
                        <a:effectLst/>
                      </a:endParaRPr>
                    </a:p>
                    <a:p>
                      <a:pPr marL="0" marR="0" algn="just">
                        <a:lnSpc>
                          <a:spcPct val="115000"/>
                        </a:lnSpc>
                        <a:spcBef>
                          <a:spcPts val="0"/>
                        </a:spcBef>
                        <a:spcAft>
                          <a:spcPts val="800"/>
                        </a:spcAft>
                      </a:pPr>
                      <a:r>
                        <a:rPr lang="en-IN" sz="1600" b="1" dirty="0">
                          <a:effectLst/>
                        </a:rPr>
                        <a:t> </a:t>
                      </a:r>
                      <a:endParaRPr lang="en-US" sz="1200" b="1" dirty="0">
                        <a:effectLst/>
                      </a:endParaRPr>
                    </a:p>
                    <a:p>
                      <a:pPr marL="0" marR="0" algn="just">
                        <a:lnSpc>
                          <a:spcPct val="115000"/>
                        </a:lnSpc>
                        <a:spcBef>
                          <a:spcPts val="0"/>
                        </a:spcBef>
                        <a:spcAft>
                          <a:spcPts val="800"/>
                        </a:spcAft>
                      </a:pPr>
                      <a:r>
                        <a:rPr lang="en-IN" sz="1600" b="1" dirty="0">
                          <a:effectLst/>
                        </a:rPr>
                        <a:t> </a:t>
                      </a:r>
                      <a:endParaRPr lang="en-US" sz="1200" b="1" dirty="0">
                        <a:effectLst/>
                      </a:endParaRPr>
                    </a:p>
                    <a:p>
                      <a:pPr marL="0" marR="0" algn="just">
                        <a:lnSpc>
                          <a:spcPct val="115000"/>
                        </a:lnSpc>
                        <a:spcBef>
                          <a:spcPts val="0"/>
                        </a:spcBef>
                        <a:spcAft>
                          <a:spcPts val="800"/>
                        </a:spcAft>
                      </a:pPr>
                      <a:r>
                        <a:rPr lang="en-IN" sz="1600" b="1" dirty="0">
                          <a:effectLst/>
                        </a:rPr>
                        <a:t>Placement</a:t>
                      </a:r>
                      <a:endParaRPr lang="en-US" sz="1200" b="1" dirty="0">
                        <a:effectLst/>
                      </a:endParaRPr>
                    </a:p>
                    <a:p>
                      <a:pPr marL="0" marR="0" algn="just">
                        <a:lnSpc>
                          <a:spcPct val="115000"/>
                        </a:lnSpc>
                        <a:spcBef>
                          <a:spcPts val="0"/>
                        </a:spcBef>
                        <a:spcAft>
                          <a:spcPts val="800"/>
                        </a:spcAft>
                      </a:pPr>
                      <a:r>
                        <a:rPr lang="en-IN" sz="1600" b="1" dirty="0">
                          <a:effectLst/>
                        </a:rPr>
                        <a:t>80% </a:t>
                      </a:r>
                      <a:endParaRPr lang="en-US" sz="1200" b="1" dirty="0">
                        <a:effectLst/>
                        <a:latin typeface="Calibri" panose="020F0502020204030204" pitchFamily="34" charset="0"/>
                        <a:ea typeface="Calibri" panose="020F0502020204030204" pitchFamily="34" charset="0"/>
                        <a:cs typeface="Mangal"/>
                      </a:endParaRPr>
                    </a:p>
                  </a:txBody>
                  <a:tcPr marL="60949" marR="60949" marT="0" marB="0"/>
                </a:tc>
                <a:tc>
                  <a:txBody>
                    <a:bodyPr/>
                    <a:lstStyle/>
                    <a:p>
                      <a:pPr marL="0" marR="0" algn="just">
                        <a:lnSpc>
                          <a:spcPct val="115000"/>
                        </a:lnSpc>
                        <a:spcBef>
                          <a:spcPts val="0"/>
                        </a:spcBef>
                        <a:spcAft>
                          <a:spcPts val="800"/>
                        </a:spcAft>
                      </a:pPr>
                      <a:r>
                        <a:rPr lang="en-IN" sz="1600" b="1" dirty="0">
                          <a:effectLst/>
                        </a:rPr>
                        <a:t>Initiated </a:t>
                      </a:r>
                      <a:r>
                        <a:rPr lang="en-IN" sz="1600" b="1" dirty="0" err="1">
                          <a:effectLst/>
                        </a:rPr>
                        <a:t>M.Tech</a:t>
                      </a:r>
                      <a:r>
                        <a:rPr lang="en-IN" sz="1600" b="1" dirty="0">
                          <a:effectLst/>
                        </a:rPr>
                        <a:t> (Food Science and Technology &amp; PhD in Biotechnology)</a:t>
                      </a:r>
                      <a:endParaRPr lang="en-US" sz="1200" b="1" dirty="0">
                        <a:effectLst/>
                      </a:endParaRPr>
                    </a:p>
                    <a:p>
                      <a:pPr marL="0" marR="0" algn="just">
                        <a:lnSpc>
                          <a:spcPct val="115000"/>
                        </a:lnSpc>
                        <a:spcBef>
                          <a:spcPts val="0"/>
                        </a:spcBef>
                        <a:spcAft>
                          <a:spcPts val="800"/>
                        </a:spcAft>
                      </a:pPr>
                      <a:r>
                        <a:rPr lang="en-IN" sz="1600" b="1" dirty="0">
                          <a:effectLst/>
                        </a:rPr>
                        <a:t> </a:t>
                      </a:r>
                      <a:endParaRPr lang="en-US" sz="1200" b="1" dirty="0">
                        <a:effectLst/>
                      </a:endParaRPr>
                    </a:p>
                    <a:p>
                      <a:pPr marL="0" marR="0" algn="just">
                        <a:lnSpc>
                          <a:spcPct val="115000"/>
                        </a:lnSpc>
                        <a:spcBef>
                          <a:spcPts val="0"/>
                        </a:spcBef>
                        <a:spcAft>
                          <a:spcPts val="800"/>
                        </a:spcAft>
                      </a:pPr>
                      <a:r>
                        <a:rPr lang="en-IN" sz="1600" b="1" dirty="0">
                          <a:effectLst/>
                        </a:rPr>
                        <a:t>Intake of students </a:t>
                      </a:r>
                      <a:endParaRPr lang="en-US" sz="1200" b="1" dirty="0">
                        <a:effectLst/>
                      </a:endParaRPr>
                    </a:p>
                    <a:p>
                      <a:pPr marL="0" marR="0" algn="just">
                        <a:lnSpc>
                          <a:spcPct val="115000"/>
                        </a:lnSpc>
                        <a:spcBef>
                          <a:spcPts val="0"/>
                        </a:spcBef>
                        <a:spcAft>
                          <a:spcPts val="800"/>
                        </a:spcAft>
                      </a:pPr>
                      <a:r>
                        <a:rPr lang="en-IN" sz="1600" b="1" dirty="0">
                          <a:effectLst/>
                        </a:rPr>
                        <a:t>B.Tech-60</a:t>
                      </a:r>
                      <a:endParaRPr lang="en-US" sz="1200" b="1" dirty="0">
                        <a:effectLst/>
                      </a:endParaRPr>
                    </a:p>
                    <a:p>
                      <a:pPr marL="0" marR="0" algn="just">
                        <a:lnSpc>
                          <a:spcPct val="115000"/>
                        </a:lnSpc>
                        <a:spcBef>
                          <a:spcPts val="0"/>
                        </a:spcBef>
                        <a:spcAft>
                          <a:spcPts val="800"/>
                        </a:spcAft>
                      </a:pPr>
                      <a:r>
                        <a:rPr lang="en-IN" sz="1600" b="1" dirty="0" err="1">
                          <a:effectLst/>
                        </a:rPr>
                        <a:t>M.Tech</a:t>
                      </a:r>
                      <a:r>
                        <a:rPr lang="en-IN" sz="1600" b="1" dirty="0">
                          <a:effectLst/>
                        </a:rPr>
                        <a:t> (FPE) -20</a:t>
                      </a:r>
                      <a:endParaRPr lang="en-US" sz="1200" b="1" dirty="0">
                        <a:effectLst/>
                      </a:endParaRPr>
                    </a:p>
                    <a:p>
                      <a:pPr marL="0" marR="0" algn="just">
                        <a:lnSpc>
                          <a:spcPct val="115000"/>
                        </a:lnSpc>
                        <a:spcBef>
                          <a:spcPts val="0"/>
                        </a:spcBef>
                        <a:spcAft>
                          <a:spcPts val="800"/>
                        </a:spcAft>
                      </a:pPr>
                      <a:r>
                        <a:rPr lang="en-IN" sz="1600" b="1" dirty="0" err="1">
                          <a:effectLst/>
                        </a:rPr>
                        <a:t>M.Tech</a:t>
                      </a:r>
                      <a:r>
                        <a:rPr lang="en-IN" sz="1600" b="1" dirty="0">
                          <a:effectLst/>
                        </a:rPr>
                        <a:t> (FST) -20</a:t>
                      </a:r>
                      <a:endParaRPr lang="en-US" sz="1200" b="1" dirty="0">
                        <a:effectLst/>
                      </a:endParaRPr>
                    </a:p>
                    <a:p>
                      <a:pPr marL="0" marR="0" algn="just">
                        <a:lnSpc>
                          <a:spcPct val="115000"/>
                        </a:lnSpc>
                        <a:spcBef>
                          <a:spcPts val="0"/>
                        </a:spcBef>
                        <a:spcAft>
                          <a:spcPts val="800"/>
                        </a:spcAft>
                      </a:pPr>
                      <a:r>
                        <a:rPr lang="en-IN" sz="1600" b="1" dirty="0">
                          <a:effectLst/>
                        </a:rPr>
                        <a:t>PhD (FPE)-10</a:t>
                      </a:r>
                      <a:endParaRPr lang="en-US" sz="1200" b="1" dirty="0">
                        <a:effectLst/>
                      </a:endParaRPr>
                    </a:p>
                    <a:p>
                      <a:pPr marL="0" marR="0" algn="just">
                        <a:lnSpc>
                          <a:spcPct val="115000"/>
                        </a:lnSpc>
                        <a:spcBef>
                          <a:spcPts val="0"/>
                        </a:spcBef>
                        <a:spcAft>
                          <a:spcPts val="800"/>
                        </a:spcAft>
                      </a:pPr>
                      <a:r>
                        <a:rPr lang="en-IN" sz="1600" b="1" dirty="0">
                          <a:effectLst/>
                        </a:rPr>
                        <a:t>PhD (Biotech)-25</a:t>
                      </a:r>
                      <a:endParaRPr lang="en-US" sz="1200" b="1" dirty="0">
                        <a:effectLst/>
                      </a:endParaRPr>
                    </a:p>
                    <a:p>
                      <a:pPr marL="0" marR="0" algn="just">
                        <a:lnSpc>
                          <a:spcPct val="115000"/>
                        </a:lnSpc>
                        <a:spcBef>
                          <a:spcPts val="0"/>
                        </a:spcBef>
                        <a:spcAft>
                          <a:spcPts val="800"/>
                        </a:spcAft>
                      </a:pPr>
                      <a:r>
                        <a:rPr lang="en-IN" sz="1600" b="1" dirty="0">
                          <a:effectLst/>
                        </a:rPr>
                        <a:t> </a:t>
                      </a:r>
                      <a:endParaRPr lang="en-US" sz="1200" b="1" dirty="0">
                        <a:effectLst/>
                      </a:endParaRPr>
                    </a:p>
                    <a:p>
                      <a:pPr marL="0" marR="0" algn="just">
                        <a:lnSpc>
                          <a:spcPct val="115000"/>
                        </a:lnSpc>
                        <a:spcBef>
                          <a:spcPts val="0"/>
                        </a:spcBef>
                        <a:spcAft>
                          <a:spcPts val="800"/>
                        </a:spcAft>
                      </a:pPr>
                      <a:r>
                        <a:rPr lang="en-IN" sz="1600" b="1" dirty="0">
                          <a:effectLst/>
                        </a:rPr>
                        <a:t>Placement</a:t>
                      </a:r>
                      <a:endParaRPr lang="en-US" sz="1200" b="1" dirty="0">
                        <a:effectLst/>
                      </a:endParaRPr>
                    </a:p>
                    <a:p>
                      <a:pPr marL="0" marR="0" algn="just">
                        <a:lnSpc>
                          <a:spcPct val="115000"/>
                        </a:lnSpc>
                        <a:spcBef>
                          <a:spcPts val="0"/>
                        </a:spcBef>
                        <a:spcAft>
                          <a:spcPts val="800"/>
                        </a:spcAft>
                      </a:pPr>
                      <a:r>
                        <a:rPr lang="en-IN" sz="1600" b="1" dirty="0">
                          <a:effectLst/>
                        </a:rPr>
                        <a:t>100% </a:t>
                      </a:r>
                      <a:endParaRPr lang="en-US" sz="1200" b="1" dirty="0">
                        <a:effectLst/>
                      </a:endParaRPr>
                    </a:p>
                    <a:p>
                      <a:pPr marL="0" marR="0" algn="just">
                        <a:lnSpc>
                          <a:spcPct val="115000"/>
                        </a:lnSpc>
                        <a:spcBef>
                          <a:spcPts val="0"/>
                        </a:spcBef>
                        <a:spcAft>
                          <a:spcPts val="800"/>
                        </a:spcAft>
                      </a:pPr>
                      <a:r>
                        <a:rPr lang="en-IN" sz="1600" b="1" dirty="0">
                          <a:effectLst/>
                        </a:rPr>
                        <a:t> </a:t>
                      </a:r>
                      <a:endParaRPr lang="en-US" sz="1200" b="1" dirty="0">
                        <a:effectLst/>
                      </a:endParaRPr>
                    </a:p>
                    <a:p>
                      <a:pPr marL="0" marR="0" algn="just">
                        <a:lnSpc>
                          <a:spcPct val="115000"/>
                        </a:lnSpc>
                        <a:spcBef>
                          <a:spcPts val="0"/>
                        </a:spcBef>
                        <a:spcAft>
                          <a:spcPts val="800"/>
                        </a:spcAft>
                      </a:pPr>
                      <a:r>
                        <a:rPr lang="en-IN" sz="1600" b="1" dirty="0">
                          <a:effectLst/>
                        </a:rPr>
                        <a:t>NIRF 2017 – 87</a:t>
                      </a:r>
                      <a:r>
                        <a:rPr lang="en-IN" sz="1600" b="1" baseline="30000" dirty="0">
                          <a:effectLst/>
                        </a:rPr>
                        <a:t>th</a:t>
                      </a:r>
                      <a:r>
                        <a:rPr lang="en-IN" sz="1600" b="1" dirty="0">
                          <a:effectLst/>
                        </a:rPr>
                        <a:t> position in overall category</a:t>
                      </a:r>
                      <a:endParaRPr lang="en-US" sz="1200" b="1" dirty="0">
                        <a:effectLst/>
                      </a:endParaRPr>
                    </a:p>
                    <a:p>
                      <a:pPr marL="0" marR="0" algn="just">
                        <a:lnSpc>
                          <a:spcPct val="115000"/>
                        </a:lnSpc>
                        <a:spcBef>
                          <a:spcPts val="0"/>
                        </a:spcBef>
                        <a:spcAft>
                          <a:spcPts val="800"/>
                        </a:spcAft>
                      </a:pPr>
                      <a:r>
                        <a:rPr lang="en-IN" sz="1600" b="1" dirty="0">
                          <a:effectLst/>
                        </a:rPr>
                        <a:t> </a:t>
                      </a:r>
                      <a:endParaRPr lang="en-US" sz="1200" b="1" dirty="0">
                        <a:effectLst/>
                        <a:latin typeface="Calibri" panose="020F0502020204030204" pitchFamily="34" charset="0"/>
                        <a:ea typeface="Calibri" panose="020F0502020204030204" pitchFamily="34" charset="0"/>
                        <a:cs typeface="Mangal"/>
                      </a:endParaRPr>
                    </a:p>
                  </a:txBody>
                  <a:tcPr marL="60949" marR="60949" marT="0" marB="0"/>
                </a:tc>
                <a:extLst>
                  <a:ext uri="{0D108BD9-81ED-4DB2-BD59-A6C34878D82A}">
                    <a16:rowId xmlns:a16="http://schemas.microsoft.com/office/drawing/2014/main" val="2629993680"/>
                  </a:ext>
                </a:extLst>
              </a:tr>
            </a:tbl>
          </a:graphicData>
        </a:graphic>
      </p:graphicFrame>
      <p:sp>
        <p:nvSpPr>
          <p:cNvPr id="4" name="Slide Number Placeholder 3"/>
          <p:cNvSpPr>
            <a:spLocks noGrp="1"/>
          </p:cNvSpPr>
          <p:nvPr>
            <p:ph type="sldNum" sz="quarter" idx="12"/>
          </p:nvPr>
        </p:nvSpPr>
        <p:spPr/>
        <p:txBody>
          <a:bodyPr/>
          <a:lstStyle/>
          <a:p>
            <a:fld id="{9EDA51F7-9BA2-48D3-A9DC-D5DA1EAE6853}" type="slidenum">
              <a:rPr lang="en-US" smtClean="0"/>
              <a:pPr/>
              <a:t>30</a:t>
            </a:fld>
            <a:endParaRPr lang="en-US"/>
          </a:p>
        </p:txBody>
      </p:sp>
    </p:spTree>
    <p:extLst>
      <p:ext uri="{BB962C8B-B14F-4D97-AF65-F5344CB8AC3E}">
        <p14:creationId xmlns:p14="http://schemas.microsoft.com/office/powerpoint/2010/main" val="41384339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3464676254"/>
              </p:ext>
            </p:extLst>
          </p:nvPr>
        </p:nvGraphicFramePr>
        <p:xfrm>
          <a:off x="381000" y="76200"/>
          <a:ext cx="8305801" cy="6851016"/>
        </p:xfrm>
        <a:graphic>
          <a:graphicData uri="http://schemas.openxmlformats.org/drawingml/2006/table">
            <a:tbl>
              <a:tblPr firstRow="1" firstCol="1" bandRow="1">
                <a:tableStyleId>{5C22544A-7EE6-4342-B048-85BDC9FD1C3A}</a:tableStyleId>
              </a:tblPr>
              <a:tblGrid>
                <a:gridCol w="762652">
                  <a:extLst>
                    <a:ext uri="{9D8B030D-6E8A-4147-A177-3AD203B41FA5}">
                      <a16:colId xmlns:a16="http://schemas.microsoft.com/office/drawing/2014/main" val="3546591153"/>
                    </a:ext>
                  </a:extLst>
                </a:gridCol>
                <a:gridCol w="3627737">
                  <a:extLst>
                    <a:ext uri="{9D8B030D-6E8A-4147-A177-3AD203B41FA5}">
                      <a16:colId xmlns:a16="http://schemas.microsoft.com/office/drawing/2014/main" val="326046947"/>
                    </a:ext>
                  </a:extLst>
                </a:gridCol>
                <a:gridCol w="3915412">
                  <a:extLst>
                    <a:ext uri="{9D8B030D-6E8A-4147-A177-3AD203B41FA5}">
                      <a16:colId xmlns:a16="http://schemas.microsoft.com/office/drawing/2014/main" val="1960369275"/>
                    </a:ext>
                  </a:extLst>
                </a:gridCol>
              </a:tblGrid>
              <a:tr h="224014">
                <a:tc>
                  <a:txBody>
                    <a:bodyPr/>
                    <a:lstStyle/>
                    <a:p>
                      <a:pPr marL="0" marR="0" algn="ctr">
                        <a:lnSpc>
                          <a:spcPct val="115000"/>
                        </a:lnSpc>
                        <a:spcBef>
                          <a:spcPts val="0"/>
                        </a:spcBef>
                        <a:spcAft>
                          <a:spcPts val="800"/>
                        </a:spcAft>
                      </a:pPr>
                      <a:r>
                        <a:rPr lang="en-IN" sz="1400" b="1" dirty="0">
                          <a:effectLst/>
                        </a:rPr>
                        <a:t>5</a:t>
                      </a:r>
                      <a:endParaRPr lang="en-US" sz="1200" b="1" dirty="0">
                        <a:effectLst/>
                        <a:latin typeface="Calibri" panose="020F0502020204030204" pitchFamily="34" charset="0"/>
                        <a:ea typeface="Calibri" panose="020F0502020204030204" pitchFamily="34" charset="0"/>
                        <a:cs typeface="Mangal"/>
                      </a:endParaRPr>
                    </a:p>
                  </a:txBody>
                  <a:tcPr marL="48959" marR="48959" marT="0" marB="0"/>
                </a:tc>
                <a:tc gridSpan="2">
                  <a:txBody>
                    <a:bodyPr/>
                    <a:lstStyle/>
                    <a:p>
                      <a:pPr marL="0" marR="0" algn="just">
                        <a:lnSpc>
                          <a:spcPct val="115000"/>
                        </a:lnSpc>
                        <a:spcBef>
                          <a:spcPts val="0"/>
                        </a:spcBef>
                        <a:spcAft>
                          <a:spcPts val="800"/>
                        </a:spcAft>
                        <a:tabLst>
                          <a:tab pos="606425" algn="l"/>
                        </a:tabLst>
                      </a:pPr>
                      <a:r>
                        <a:rPr lang="en-IN" sz="1400" b="1" dirty="0">
                          <a:effectLst/>
                        </a:rPr>
                        <a:t>Research</a:t>
                      </a:r>
                      <a:endParaRPr lang="en-US" sz="1200" b="1" dirty="0">
                        <a:effectLst/>
                        <a:latin typeface="Calibri" panose="020F0502020204030204" pitchFamily="34" charset="0"/>
                        <a:ea typeface="Calibri" panose="020F0502020204030204" pitchFamily="34" charset="0"/>
                        <a:cs typeface="Mangal"/>
                      </a:endParaRPr>
                    </a:p>
                  </a:txBody>
                  <a:tcPr marL="48959" marR="48959" marT="0" marB="0"/>
                </a:tc>
                <a:tc hMerge="1">
                  <a:txBody>
                    <a:bodyPr/>
                    <a:lstStyle/>
                    <a:p>
                      <a:endParaRPr lang="en-US"/>
                    </a:p>
                  </a:txBody>
                  <a:tcPr/>
                </a:tc>
                <a:extLst>
                  <a:ext uri="{0D108BD9-81ED-4DB2-BD59-A6C34878D82A}">
                    <a16:rowId xmlns:a16="http://schemas.microsoft.com/office/drawing/2014/main" val="267268261"/>
                  </a:ext>
                </a:extLst>
              </a:tr>
              <a:tr h="6421262">
                <a:tc>
                  <a:txBody>
                    <a:bodyPr/>
                    <a:lstStyle/>
                    <a:p>
                      <a:pPr marL="0" marR="0" algn="ctr">
                        <a:lnSpc>
                          <a:spcPct val="115000"/>
                        </a:lnSpc>
                        <a:spcBef>
                          <a:spcPts val="0"/>
                        </a:spcBef>
                        <a:spcAft>
                          <a:spcPts val="800"/>
                        </a:spcAft>
                      </a:pPr>
                      <a:r>
                        <a:rPr lang="en-IN" sz="1400" b="1" dirty="0">
                          <a:effectLst/>
                        </a:rPr>
                        <a:t> </a:t>
                      </a:r>
                      <a:endParaRPr lang="en-US" sz="1200" b="1" dirty="0">
                        <a:effectLst/>
                        <a:latin typeface="Calibri" panose="020F0502020204030204" pitchFamily="34" charset="0"/>
                        <a:ea typeface="Calibri" panose="020F0502020204030204" pitchFamily="34" charset="0"/>
                        <a:cs typeface="Mangal"/>
                      </a:endParaRPr>
                    </a:p>
                  </a:txBody>
                  <a:tcPr marL="48959" marR="48959" marT="0" marB="0"/>
                </a:tc>
                <a:tc>
                  <a:txBody>
                    <a:bodyPr/>
                    <a:lstStyle/>
                    <a:p>
                      <a:pPr marL="0" marR="0" algn="just">
                        <a:lnSpc>
                          <a:spcPct val="115000"/>
                        </a:lnSpc>
                        <a:spcBef>
                          <a:spcPts val="0"/>
                        </a:spcBef>
                        <a:spcAft>
                          <a:spcPts val="800"/>
                        </a:spcAft>
                      </a:pPr>
                      <a:r>
                        <a:rPr lang="en-IN" sz="1400" b="1" dirty="0">
                          <a:effectLst/>
                        </a:rPr>
                        <a:t>Grant in Aid Projects- 8 </a:t>
                      </a:r>
                      <a:endParaRPr lang="en-US" sz="1200" b="1" dirty="0">
                        <a:effectLst/>
                      </a:endParaRPr>
                    </a:p>
                    <a:p>
                      <a:pPr marL="0" marR="0" algn="just">
                        <a:lnSpc>
                          <a:spcPct val="115000"/>
                        </a:lnSpc>
                        <a:spcBef>
                          <a:spcPts val="0"/>
                        </a:spcBef>
                        <a:spcAft>
                          <a:spcPts val="800"/>
                        </a:spcAft>
                      </a:pPr>
                      <a:r>
                        <a:rPr lang="en-IN" sz="1400" b="1" dirty="0">
                          <a:effectLst/>
                        </a:rPr>
                        <a:t> </a:t>
                      </a:r>
                      <a:endParaRPr lang="en-US" sz="1200" b="1" dirty="0">
                        <a:effectLst/>
                      </a:endParaRPr>
                    </a:p>
                    <a:p>
                      <a:pPr marL="0" marR="0" algn="just">
                        <a:lnSpc>
                          <a:spcPct val="115000"/>
                        </a:lnSpc>
                        <a:spcBef>
                          <a:spcPts val="0"/>
                        </a:spcBef>
                        <a:spcAft>
                          <a:spcPts val="800"/>
                        </a:spcAft>
                      </a:pPr>
                      <a:r>
                        <a:rPr lang="en-IN" sz="1400" b="1" dirty="0">
                          <a:effectLst/>
                        </a:rPr>
                        <a:t> </a:t>
                      </a:r>
                      <a:endParaRPr lang="en-US" sz="1200" b="1" dirty="0">
                        <a:effectLst/>
                      </a:endParaRPr>
                    </a:p>
                    <a:p>
                      <a:pPr marL="0" marR="0" algn="just">
                        <a:lnSpc>
                          <a:spcPct val="115000"/>
                        </a:lnSpc>
                        <a:spcBef>
                          <a:spcPts val="0"/>
                        </a:spcBef>
                        <a:spcAft>
                          <a:spcPts val="800"/>
                        </a:spcAft>
                      </a:pPr>
                      <a:r>
                        <a:rPr lang="en-IN" sz="1400" b="1" dirty="0">
                          <a:effectLst/>
                        </a:rPr>
                        <a:t>Fund received- 2.24 crores</a:t>
                      </a:r>
                      <a:endParaRPr lang="en-US" sz="1200" b="1" dirty="0">
                        <a:effectLst/>
                      </a:endParaRPr>
                    </a:p>
                    <a:p>
                      <a:pPr marL="0" marR="0" algn="just">
                        <a:lnSpc>
                          <a:spcPct val="115000"/>
                        </a:lnSpc>
                        <a:spcBef>
                          <a:spcPts val="0"/>
                        </a:spcBef>
                        <a:spcAft>
                          <a:spcPts val="800"/>
                        </a:spcAft>
                      </a:pPr>
                      <a:r>
                        <a:rPr lang="en-IN" sz="1400" b="1" dirty="0">
                          <a:effectLst/>
                        </a:rPr>
                        <a:t> </a:t>
                      </a:r>
                      <a:endParaRPr lang="en-US" sz="1200" b="1" dirty="0">
                        <a:effectLst/>
                      </a:endParaRPr>
                    </a:p>
                    <a:p>
                      <a:pPr marL="0" marR="0" algn="just">
                        <a:lnSpc>
                          <a:spcPct val="115000"/>
                        </a:lnSpc>
                        <a:spcBef>
                          <a:spcPts val="0"/>
                        </a:spcBef>
                        <a:spcAft>
                          <a:spcPts val="800"/>
                        </a:spcAft>
                      </a:pPr>
                      <a:r>
                        <a:rPr lang="en-IN" sz="1400" b="1" dirty="0">
                          <a:effectLst/>
                        </a:rPr>
                        <a:t>Sponsored Research Projects (industry </a:t>
                      </a:r>
                      <a:r>
                        <a:rPr lang="en-IN" sz="1400" b="1" dirty="0" err="1">
                          <a:effectLst/>
                        </a:rPr>
                        <a:t>tieup</a:t>
                      </a:r>
                      <a:r>
                        <a:rPr lang="en-IN" sz="1400" b="1" dirty="0">
                          <a:effectLst/>
                        </a:rPr>
                        <a:t>)- Nil</a:t>
                      </a:r>
                      <a:endParaRPr lang="en-US" sz="1200" b="1" dirty="0">
                        <a:effectLst/>
                      </a:endParaRPr>
                    </a:p>
                    <a:p>
                      <a:pPr marL="0" marR="0" algn="just">
                        <a:lnSpc>
                          <a:spcPct val="115000"/>
                        </a:lnSpc>
                        <a:spcBef>
                          <a:spcPts val="0"/>
                        </a:spcBef>
                        <a:spcAft>
                          <a:spcPts val="800"/>
                        </a:spcAft>
                      </a:pPr>
                      <a:r>
                        <a:rPr lang="en-IN" sz="1400" b="1" dirty="0">
                          <a:effectLst/>
                        </a:rPr>
                        <a:t> </a:t>
                      </a:r>
                      <a:endParaRPr lang="en-US" sz="1200" b="1" dirty="0">
                        <a:effectLst/>
                      </a:endParaRPr>
                    </a:p>
                    <a:p>
                      <a:pPr marL="0" marR="0" algn="just">
                        <a:lnSpc>
                          <a:spcPct val="115000"/>
                        </a:lnSpc>
                        <a:spcBef>
                          <a:spcPts val="0"/>
                        </a:spcBef>
                        <a:spcAft>
                          <a:spcPts val="800"/>
                        </a:spcAft>
                      </a:pPr>
                      <a:r>
                        <a:rPr lang="en-IN" sz="1400" b="1" dirty="0">
                          <a:effectLst/>
                        </a:rPr>
                        <a:t>Developed Mobile Processing Unit and Mobile Food Testing Laboratory  </a:t>
                      </a:r>
                      <a:endParaRPr lang="en-US" sz="1200" b="1" dirty="0">
                        <a:effectLst/>
                      </a:endParaRPr>
                    </a:p>
                    <a:p>
                      <a:pPr marL="0" marR="0" algn="just">
                        <a:lnSpc>
                          <a:spcPct val="115000"/>
                        </a:lnSpc>
                        <a:spcBef>
                          <a:spcPts val="0"/>
                        </a:spcBef>
                        <a:spcAft>
                          <a:spcPts val="800"/>
                        </a:spcAft>
                      </a:pPr>
                      <a:r>
                        <a:rPr lang="en-IN" sz="1400" b="1" dirty="0">
                          <a:effectLst/>
                        </a:rPr>
                        <a:t> </a:t>
                      </a:r>
                      <a:endParaRPr lang="en-US" sz="1200" b="1" dirty="0">
                        <a:effectLst/>
                      </a:endParaRPr>
                    </a:p>
                    <a:p>
                      <a:pPr marL="0" marR="0" algn="just">
                        <a:lnSpc>
                          <a:spcPct val="115000"/>
                        </a:lnSpc>
                        <a:spcBef>
                          <a:spcPts val="0"/>
                        </a:spcBef>
                        <a:spcAft>
                          <a:spcPts val="800"/>
                        </a:spcAft>
                      </a:pPr>
                      <a:r>
                        <a:rPr lang="en-IN" sz="1400" b="1" dirty="0">
                          <a:effectLst/>
                        </a:rPr>
                        <a:t> </a:t>
                      </a:r>
                      <a:endParaRPr lang="en-US" sz="1200" b="1" dirty="0">
                        <a:effectLst/>
                      </a:endParaRPr>
                    </a:p>
                    <a:p>
                      <a:pPr marL="0" marR="0" algn="just">
                        <a:lnSpc>
                          <a:spcPct val="115000"/>
                        </a:lnSpc>
                        <a:spcBef>
                          <a:spcPts val="0"/>
                        </a:spcBef>
                        <a:spcAft>
                          <a:spcPts val="800"/>
                        </a:spcAft>
                      </a:pPr>
                      <a:r>
                        <a:rPr lang="en-IN" sz="1400" b="1" dirty="0">
                          <a:effectLst/>
                        </a:rPr>
                        <a:t> </a:t>
                      </a:r>
                      <a:endParaRPr lang="en-US" sz="1200" b="1" dirty="0">
                        <a:effectLst/>
                      </a:endParaRPr>
                    </a:p>
                    <a:p>
                      <a:pPr marL="0" marR="0" algn="just">
                        <a:lnSpc>
                          <a:spcPct val="115000"/>
                        </a:lnSpc>
                        <a:spcBef>
                          <a:spcPts val="0"/>
                        </a:spcBef>
                        <a:spcAft>
                          <a:spcPts val="800"/>
                        </a:spcAft>
                      </a:pPr>
                      <a:r>
                        <a:rPr lang="en-IN" sz="1400" b="1" dirty="0">
                          <a:effectLst/>
                        </a:rPr>
                        <a:t> </a:t>
                      </a:r>
                      <a:endParaRPr lang="en-US" sz="1200" b="1" dirty="0">
                        <a:effectLst/>
                      </a:endParaRPr>
                    </a:p>
                    <a:p>
                      <a:pPr marL="0" marR="0" algn="just">
                        <a:lnSpc>
                          <a:spcPct val="115000"/>
                        </a:lnSpc>
                        <a:spcBef>
                          <a:spcPts val="0"/>
                        </a:spcBef>
                        <a:spcAft>
                          <a:spcPts val="800"/>
                        </a:spcAft>
                      </a:pPr>
                      <a:r>
                        <a:rPr lang="en-IN" sz="1400" b="1" dirty="0">
                          <a:effectLst/>
                        </a:rPr>
                        <a:t> </a:t>
                      </a:r>
                      <a:endParaRPr lang="en-US" sz="1200" b="1" dirty="0">
                        <a:effectLst/>
                      </a:endParaRPr>
                    </a:p>
                    <a:p>
                      <a:pPr marL="0" marR="0" algn="just">
                        <a:lnSpc>
                          <a:spcPct val="115000"/>
                        </a:lnSpc>
                        <a:spcBef>
                          <a:spcPts val="0"/>
                        </a:spcBef>
                        <a:spcAft>
                          <a:spcPts val="800"/>
                        </a:spcAft>
                      </a:pPr>
                      <a:r>
                        <a:rPr lang="en-IN" sz="1400" b="1" dirty="0">
                          <a:effectLst/>
                        </a:rPr>
                        <a:t> </a:t>
                      </a:r>
                      <a:endParaRPr lang="en-US" sz="1200" b="1" dirty="0">
                        <a:effectLst/>
                      </a:endParaRPr>
                    </a:p>
                    <a:p>
                      <a:pPr marL="0" marR="0" algn="just">
                        <a:lnSpc>
                          <a:spcPct val="115000"/>
                        </a:lnSpc>
                        <a:spcBef>
                          <a:spcPts val="0"/>
                        </a:spcBef>
                        <a:spcAft>
                          <a:spcPts val="800"/>
                        </a:spcAft>
                      </a:pPr>
                      <a:r>
                        <a:rPr lang="en-IN" sz="1400" b="1" dirty="0">
                          <a:effectLst/>
                        </a:rPr>
                        <a:t> </a:t>
                      </a:r>
                      <a:endParaRPr lang="en-US" sz="1200" b="1" dirty="0">
                        <a:effectLst/>
                      </a:endParaRPr>
                    </a:p>
                    <a:p>
                      <a:pPr marL="0" marR="0" algn="just">
                        <a:lnSpc>
                          <a:spcPct val="115000"/>
                        </a:lnSpc>
                        <a:spcBef>
                          <a:spcPts val="0"/>
                        </a:spcBef>
                        <a:spcAft>
                          <a:spcPts val="800"/>
                        </a:spcAft>
                      </a:pPr>
                      <a:r>
                        <a:rPr lang="en-IN" sz="1400" b="1" dirty="0">
                          <a:effectLst/>
                        </a:rPr>
                        <a:t> </a:t>
                      </a:r>
                      <a:endParaRPr lang="en-US" sz="1200" b="1" dirty="0">
                        <a:effectLst/>
                      </a:endParaRPr>
                    </a:p>
                    <a:p>
                      <a:pPr marL="0" marR="0" algn="just">
                        <a:lnSpc>
                          <a:spcPct val="115000"/>
                        </a:lnSpc>
                        <a:spcBef>
                          <a:spcPts val="0"/>
                        </a:spcBef>
                        <a:spcAft>
                          <a:spcPts val="800"/>
                        </a:spcAft>
                      </a:pPr>
                      <a:r>
                        <a:rPr lang="en-IN" sz="1400" b="1" dirty="0">
                          <a:effectLst/>
                        </a:rPr>
                        <a:t> </a:t>
                      </a:r>
                      <a:endParaRPr lang="en-US" sz="1200" b="1" dirty="0">
                        <a:effectLst/>
                      </a:endParaRPr>
                    </a:p>
                    <a:p>
                      <a:pPr marL="0" marR="0" algn="just">
                        <a:lnSpc>
                          <a:spcPct val="115000"/>
                        </a:lnSpc>
                        <a:spcBef>
                          <a:spcPts val="0"/>
                        </a:spcBef>
                        <a:spcAft>
                          <a:spcPts val="800"/>
                        </a:spcAft>
                      </a:pPr>
                      <a:r>
                        <a:rPr lang="en-IN" sz="1400" b="1" dirty="0">
                          <a:effectLst/>
                        </a:rPr>
                        <a:t> </a:t>
                      </a:r>
                      <a:endParaRPr lang="en-US" sz="1200" b="1" dirty="0">
                        <a:effectLst/>
                        <a:latin typeface="Calibri" panose="020F0502020204030204" pitchFamily="34" charset="0"/>
                        <a:ea typeface="Calibri" panose="020F0502020204030204" pitchFamily="34" charset="0"/>
                        <a:cs typeface="Mangal"/>
                      </a:endParaRPr>
                    </a:p>
                  </a:txBody>
                  <a:tcPr marL="48959" marR="48959" marT="0" marB="0"/>
                </a:tc>
                <a:tc>
                  <a:txBody>
                    <a:bodyPr/>
                    <a:lstStyle/>
                    <a:p>
                      <a:pPr marL="0" marR="0" algn="just">
                        <a:lnSpc>
                          <a:spcPct val="115000"/>
                        </a:lnSpc>
                        <a:spcBef>
                          <a:spcPts val="0"/>
                        </a:spcBef>
                        <a:spcAft>
                          <a:spcPts val="800"/>
                        </a:spcAft>
                      </a:pPr>
                      <a:r>
                        <a:rPr lang="en-IN" sz="1400" b="1" dirty="0">
                          <a:effectLst/>
                        </a:rPr>
                        <a:t>Grant in Aid Projects- 21           </a:t>
                      </a:r>
                      <a:endParaRPr lang="en-US" sz="1200" b="1" dirty="0">
                        <a:effectLst/>
                      </a:endParaRPr>
                    </a:p>
                    <a:p>
                      <a:pPr marL="0" marR="0" algn="just">
                        <a:lnSpc>
                          <a:spcPct val="115000"/>
                        </a:lnSpc>
                        <a:spcBef>
                          <a:spcPts val="0"/>
                        </a:spcBef>
                        <a:spcAft>
                          <a:spcPts val="800"/>
                        </a:spcAft>
                      </a:pPr>
                      <a:r>
                        <a:rPr lang="en-IN" sz="1400" b="1" dirty="0">
                          <a:effectLst/>
                        </a:rPr>
                        <a:t>(2- INDO-UK collaborative projects under Newton </a:t>
                      </a:r>
                      <a:r>
                        <a:rPr lang="en-IN" sz="1400" b="1" dirty="0" err="1">
                          <a:effectLst/>
                        </a:rPr>
                        <a:t>bhaba</a:t>
                      </a:r>
                      <a:r>
                        <a:rPr lang="en-IN" sz="1400" b="1" dirty="0">
                          <a:effectLst/>
                        </a:rPr>
                        <a:t> fund)</a:t>
                      </a:r>
                      <a:endParaRPr lang="en-US" sz="1200" b="1" dirty="0">
                        <a:effectLst/>
                      </a:endParaRPr>
                    </a:p>
                    <a:p>
                      <a:pPr marL="0" marR="0" algn="just">
                        <a:lnSpc>
                          <a:spcPct val="115000"/>
                        </a:lnSpc>
                        <a:spcBef>
                          <a:spcPts val="0"/>
                        </a:spcBef>
                        <a:spcAft>
                          <a:spcPts val="800"/>
                        </a:spcAft>
                      </a:pPr>
                      <a:r>
                        <a:rPr lang="en-IN" sz="1400" b="1" dirty="0">
                          <a:effectLst/>
                        </a:rPr>
                        <a:t> </a:t>
                      </a:r>
                      <a:endParaRPr lang="en-US" sz="1200" b="1" dirty="0">
                        <a:effectLst/>
                      </a:endParaRPr>
                    </a:p>
                    <a:p>
                      <a:pPr marL="0" marR="0" algn="just">
                        <a:lnSpc>
                          <a:spcPct val="115000"/>
                        </a:lnSpc>
                        <a:spcBef>
                          <a:spcPts val="0"/>
                        </a:spcBef>
                        <a:spcAft>
                          <a:spcPts val="800"/>
                        </a:spcAft>
                      </a:pPr>
                      <a:r>
                        <a:rPr lang="en-IN" sz="1400" b="1" dirty="0">
                          <a:effectLst/>
                        </a:rPr>
                        <a:t>Fund received- Rs.30.22 crores</a:t>
                      </a:r>
                      <a:endParaRPr lang="en-US" sz="1200" b="1" dirty="0">
                        <a:effectLst/>
                      </a:endParaRPr>
                    </a:p>
                    <a:p>
                      <a:pPr marL="0" marR="0" algn="just">
                        <a:lnSpc>
                          <a:spcPct val="115000"/>
                        </a:lnSpc>
                        <a:spcBef>
                          <a:spcPts val="0"/>
                        </a:spcBef>
                        <a:spcAft>
                          <a:spcPts val="800"/>
                        </a:spcAft>
                      </a:pPr>
                      <a:r>
                        <a:rPr lang="en-IN" sz="1400" b="1" dirty="0">
                          <a:effectLst/>
                        </a:rPr>
                        <a:t> </a:t>
                      </a:r>
                      <a:endParaRPr lang="en-US" sz="1200" b="1" dirty="0">
                        <a:effectLst/>
                      </a:endParaRPr>
                    </a:p>
                    <a:p>
                      <a:pPr marL="0" marR="0" algn="just">
                        <a:lnSpc>
                          <a:spcPct val="115000"/>
                        </a:lnSpc>
                        <a:spcBef>
                          <a:spcPts val="0"/>
                        </a:spcBef>
                        <a:spcAft>
                          <a:spcPts val="800"/>
                        </a:spcAft>
                      </a:pPr>
                      <a:r>
                        <a:rPr lang="en-IN" sz="1400" b="1" dirty="0">
                          <a:effectLst/>
                        </a:rPr>
                        <a:t>Sponsored Research Projects (industry </a:t>
                      </a:r>
                      <a:r>
                        <a:rPr lang="en-IN" sz="1400" b="1" dirty="0" err="1">
                          <a:effectLst/>
                        </a:rPr>
                        <a:t>tieup</a:t>
                      </a:r>
                      <a:r>
                        <a:rPr lang="en-IN" sz="1400" b="1" dirty="0">
                          <a:effectLst/>
                        </a:rPr>
                        <a:t>)- 15</a:t>
                      </a:r>
                      <a:endParaRPr lang="en-US" sz="1200" b="1" dirty="0">
                        <a:effectLst/>
                      </a:endParaRPr>
                    </a:p>
                    <a:p>
                      <a:pPr marL="0" marR="0" algn="just">
                        <a:lnSpc>
                          <a:spcPct val="115000"/>
                        </a:lnSpc>
                        <a:spcBef>
                          <a:spcPts val="0"/>
                        </a:spcBef>
                        <a:spcAft>
                          <a:spcPts val="800"/>
                        </a:spcAft>
                      </a:pPr>
                      <a:r>
                        <a:rPr lang="en-IN" sz="1400" b="1" dirty="0">
                          <a:effectLst/>
                        </a:rPr>
                        <a:t>Fund received- </a:t>
                      </a:r>
                      <a:r>
                        <a:rPr lang="en-IN" sz="1400" b="1" dirty="0" err="1">
                          <a:effectLst/>
                        </a:rPr>
                        <a:t>Rs</a:t>
                      </a:r>
                      <a:r>
                        <a:rPr lang="en-IN" sz="1400" b="1" dirty="0">
                          <a:effectLst/>
                        </a:rPr>
                        <a:t>. 26,41,187/-</a:t>
                      </a:r>
                      <a:endParaRPr lang="en-US" sz="1200" b="1" dirty="0">
                        <a:effectLst/>
                      </a:endParaRPr>
                    </a:p>
                    <a:p>
                      <a:pPr marL="0" marR="0" algn="just">
                        <a:lnSpc>
                          <a:spcPct val="115000"/>
                        </a:lnSpc>
                        <a:spcBef>
                          <a:spcPts val="0"/>
                        </a:spcBef>
                        <a:spcAft>
                          <a:spcPts val="800"/>
                        </a:spcAft>
                      </a:pPr>
                      <a:r>
                        <a:rPr lang="en-IN" sz="1400" b="1" dirty="0">
                          <a:effectLst/>
                        </a:rPr>
                        <a:t>  </a:t>
                      </a:r>
                      <a:endParaRPr lang="en-US" sz="1200" b="1" dirty="0">
                        <a:effectLst/>
                      </a:endParaRPr>
                    </a:p>
                    <a:p>
                      <a:pPr marL="0" marR="0" algn="just">
                        <a:lnSpc>
                          <a:spcPct val="115000"/>
                        </a:lnSpc>
                        <a:spcBef>
                          <a:spcPts val="0"/>
                        </a:spcBef>
                        <a:spcAft>
                          <a:spcPts val="800"/>
                        </a:spcAft>
                      </a:pPr>
                      <a:r>
                        <a:rPr lang="en-IN" sz="1400" b="1" dirty="0">
                          <a:effectLst/>
                        </a:rPr>
                        <a:t>Initiated mission mode projects</a:t>
                      </a:r>
                      <a:endParaRPr lang="en-US" sz="1200" b="1" dirty="0">
                        <a:effectLst/>
                      </a:endParaRPr>
                    </a:p>
                    <a:p>
                      <a:pPr marL="0" marR="0" algn="just">
                        <a:lnSpc>
                          <a:spcPct val="115000"/>
                        </a:lnSpc>
                        <a:spcBef>
                          <a:spcPts val="0"/>
                        </a:spcBef>
                        <a:spcAft>
                          <a:spcPts val="800"/>
                        </a:spcAft>
                      </a:pPr>
                      <a:r>
                        <a:rPr lang="en-IN" sz="1400" b="1" dirty="0">
                          <a:effectLst/>
                        </a:rPr>
                        <a:t> Onion mission</a:t>
                      </a:r>
                      <a:endParaRPr lang="en-US" sz="1200" b="1" dirty="0">
                        <a:effectLst/>
                      </a:endParaRPr>
                    </a:p>
                    <a:p>
                      <a:pPr marL="0" marR="0" algn="just">
                        <a:lnSpc>
                          <a:spcPct val="115000"/>
                        </a:lnSpc>
                        <a:spcBef>
                          <a:spcPts val="0"/>
                        </a:spcBef>
                        <a:spcAft>
                          <a:spcPts val="800"/>
                        </a:spcAft>
                      </a:pPr>
                      <a:r>
                        <a:rPr lang="en-IN" sz="1400" b="1" dirty="0">
                          <a:effectLst/>
                        </a:rPr>
                        <a:t>Developed a common processing facility with 50 kg per h capacity for small onion processing at </a:t>
                      </a:r>
                      <a:r>
                        <a:rPr lang="en-IN" sz="1400" b="1" dirty="0" err="1">
                          <a:effectLst/>
                        </a:rPr>
                        <a:t>Perambalur</a:t>
                      </a:r>
                      <a:r>
                        <a:rPr lang="en-IN" sz="1400" b="1" dirty="0">
                          <a:effectLst/>
                        </a:rPr>
                        <a:t> district of Tamil Nadu with the aim of doubling the farmer’s income. </a:t>
                      </a:r>
                      <a:endParaRPr lang="en-US" sz="1200" b="1" dirty="0">
                        <a:effectLst/>
                      </a:endParaRPr>
                    </a:p>
                    <a:p>
                      <a:pPr marL="0" marR="0" algn="just">
                        <a:lnSpc>
                          <a:spcPct val="115000"/>
                        </a:lnSpc>
                        <a:spcBef>
                          <a:spcPts val="0"/>
                        </a:spcBef>
                        <a:spcAft>
                          <a:spcPts val="800"/>
                        </a:spcAft>
                      </a:pPr>
                      <a:r>
                        <a:rPr lang="en-IN" sz="1400" b="1" dirty="0">
                          <a:effectLst/>
                        </a:rPr>
                        <a:t>Developed completely automated processing line for small onion </a:t>
                      </a:r>
                      <a:endParaRPr lang="en-US" sz="1200" b="1" dirty="0">
                        <a:effectLst/>
                      </a:endParaRPr>
                    </a:p>
                    <a:p>
                      <a:pPr marL="0" marR="0" algn="just">
                        <a:lnSpc>
                          <a:spcPct val="115000"/>
                        </a:lnSpc>
                        <a:spcBef>
                          <a:spcPts val="0"/>
                        </a:spcBef>
                        <a:spcAft>
                          <a:spcPts val="800"/>
                        </a:spcAft>
                      </a:pPr>
                      <a:r>
                        <a:rPr lang="en-IN" sz="1400" b="1" dirty="0">
                          <a:effectLst/>
                        </a:rPr>
                        <a:t>Developed value added products from small onion</a:t>
                      </a:r>
                      <a:endParaRPr lang="en-US" sz="1200" b="1" dirty="0">
                        <a:effectLst/>
                      </a:endParaRPr>
                    </a:p>
                    <a:p>
                      <a:pPr marL="0" marR="0" algn="just">
                        <a:lnSpc>
                          <a:spcPct val="115000"/>
                        </a:lnSpc>
                        <a:spcBef>
                          <a:spcPts val="0"/>
                        </a:spcBef>
                        <a:spcAft>
                          <a:spcPts val="800"/>
                        </a:spcAft>
                      </a:pPr>
                      <a:r>
                        <a:rPr lang="en-IN" sz="1400" b="1" dirty="0">
                          <a:effectLst/>
                        </a:rPr>
                        <a:t>FPO was formed and trained for running this common facility.</a:t>
                      </a:r>
                      <a:endParaRPr lang="en-US" sz="1200" b="1" dirty="0">
                        <a:effectLst/>
                      </a:endParaRPr>
                    </a:p>
                    <a:p>
                      <a:pPr marL="0" marR="0" algn="just">
                        <a:lnSpc>
                          <a:spcPct val="115000"/>
                        </a:lnSpc>
                        <a:spcBef>
                          <a:spcPts val="0"/>
                        </a:spcBef>
                        <a:spcAft>
                          <a:spcPts val="800"/>
                        </a:spcAft>
                      </a:pPr>
                      <a:r>
                        <a:rPr lang="en-IN" sz="1400" b="1" dirty="0">
                          <a:effectLst/>
                        </a:rPr>
                        <a:t>Total expenditure for the project- 1.0 crore</a:t>
                      </a:r>
                      <a:endParaRPr lang="en-US" sz="1200" b="1" dirty="0">
                        <a:effectLst/>
                        <a:latin typeface="Calibri" panose="020F0502020204030204" pitchFamily="34" charset="0"/>
                        <a:ea typeface="Calibri" panose="020F0502020204030204" pitchFamily="34" charset="0"/>
                        <a:cs typeface="Mangal"/>
                      </a:endParaRPr>
                    </a:p>
                  </a:txBody>
                  <a:tcPr marL="48959" marR="48959" marT="0" marB="0"/>
                </a:tc>
                <a:extLst>
                  <a:ext uri="{0D108BD9-81ED-4DB2-BD59-A6C34878D82A}">
                    <a16:rowId xmlns:a16="http://schemas.microsoft.com/office/drawing/2014/main" val="2712397704"/>
                  </a:ext>
                </a:extLst>
              </a:tr>
            </a:tbl>
          </a:graphicData>
        </a:graphic>
      </p:graphicFrame>
      <p:sp>
        <p:nvSpPr>
          <p:cNvPr id="4" name="Slide Number Placeholder 3"/>
          <p:cNvSpPr>
            <a:spLocks noGrp="1"/>
          </p:cNvSpPr>
          <p:nvPr>
            <p:ph type="sldNum" sz="quarter" idx="12"/>
          </p:nvPr>
        </p:nvSpPr>
        <p:spPr/>
        <p:txBody>
          <a:bodyPr/>
          <a:lstStyle/>
          <a:p>
            <a:fld id="{9EDA51F7-9BA2-48D3-A9DC-D5DA1EAE6853}" type="slidenum">
              <a:rPr lang="en-US" smtClean="0"/>
              <a:pPr/>
              <a:t>31</a:t>
            </a:fld>
            <a:endParaRPr lang="en-US"/>
          </a:p>
        </p:txBody>
      </p:sp>
    </p:spTree>
    <p:extLst>
      <p:ext uri="{BB962C8B-B14F-4D97-AF65-F5344CB8AC3E}">
        <p14:creationId xmlns:p14="http://schemas.microsoft.com/office/powerpoint/2010/main" val="32699553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EDA51F7-9BA2-48D3-A9DC-D5DA1EAE6853}" type="slidenum">
              <a:rPr lang="en-US" smtClean="0"/>
              <a:pPr/>
              <a:t>32</a:t>
            </a:fld>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09400778"/>
              </p:ext>
            </p:extLst>
          </p:nvPr>
        </p:nvGraphicFramePr>
        <p:xfrm>
          <a:off x="609600" y="152400"/>
          <a:ext cx="7619999" cy="6477000"/>
        </p:xfrm>
        <a:graphic>
          <a:graphicData uri="http://schemas.openxmlformats.org/drawingml/2006/table">
            <a:tbl>
              <a:tblPr firstRow="1" firstCol="1" bandRow="1">
                <a:tableStyleId>{5C22544A-7EE6-4342-B048-85BDC9FD1C3A}</a:tableStyleId>
              </a:tblPr>
              <a:tblGrid>
                <a:gridCol w="699678">
                  <a:extLst>
                    <a:ext uri="{9D8B030D-6E8A-4147-A177-3AD203B41FA5}">
                      <a16:colId xmlns:a16="http://schemas.microsoft.com/office/drawing/2014/main" val="294570602"/>
                    </a:ext>
                  </a:extLst>
                </a:gridCol>
                <a:gridCol w="3328200">
                  <a:extLst>
                    <a:ext uri="{9D8B030D-6E8A-4147-A177-3AD203B41FA5}">
                      <a16:colId xmlns:a16="http://schemas.microsoft.com/office/drawing/2014/main" val="3573964179"/>
                    </a:ext>
                  </a:extLst>
                </a:gridCol>
                <a:gridCol w="3592121">
                  <a:extLst>
                    <a:ext uri="{9D8B030D-6E8A-4147-A177-3AD203B41FA5}">
                      <a16:colId xmlns:a16="http://schemas.microsoft.com/office/drawing/2014/main" val="3067096752"/>
                    </a:ext>
                  </a:extLst>
                </a:gridCol>
              </a:tblGrid>
              <a:tr h="6477000">
                <a:tc>
                  <a:txBody>
                    <a:bodyPr/>
                    <a:lstStyle/>
                    <a:p>
                      <a:pPr marL="0" marR="0" algn="ctr">
                        <a:lnSpc>
                          <a:spcPct val="115000"/>
                        </a:lnSpc>
                        <a:spcBef>
                          <a:spcPts val="0"/>
                        </a:spcBef>
                        <a:spcAft>
                          <a:spcPts val="800"/>
                        </a:spcAft>
                      </a:pPr>
                      <a:r>
                        <a:rPr lang="en-IN" sz="800">
                          <a:effectLst/>
                        </a:rPr>
                        <a:t> </a:t>
                      </a:r>
                      <a:endParaRPr lang="en-US" sz="700">
                        <a:effectLst/>
                        <a:latin typeface="Calibri" panose="020F0502020204030204" pitchFamily="34" charset="0"/>
                        <a:ea typeface="Calibri" panose="020F0502020204030204" pitchFamily="34" charset="0"/>
                        <a:cs typeface="Mangal"/>
                      </a:endParaRPr>
                    </a:p>
                  </a:txBody>
                  <a:tcPr marL="44141" marR="44141" marT="0" marB="0"/>
                </a:tc>
                <a:tc>
                  <a:txBody>
                    <a:bodyPr/>
                    <a:lstStyle/>
                    <a:p>
                      <a:pPr marL="0" marR="0" algn="just">
                        <a:lnSpc>
                          <a:spcPct val="115000"/>
                        </a:lnSpc>
                        <a:spcBef>
                          <a:spcPts val="0"/>
                        </a:spcBef>
                        <a:spcAft>
                          <a:spcPts val="800"/>
                        </a:spcAft>
                      </a:pPr>
                      <a:r>
                        <a:rPr lang="en-IN" sz="1400" dirty="0">
                          <a:effectLst/>
                        </a:rPr>
                        <a:t> </a:t>
                      </a:r>
                      <a:endParaRPr lang="en-US" sz="1200" dirty="0">
                        <a:effectLst/>
                      </a:endParaRPr>
                    </a:p>
                    <a:p>
                      <a:pPr marL="0" marR="0" algn="just">
                        <a:lnSpc>
                          <a:spcPct val="115000"/>
                        </a:lnSpc>
                        <a:spcBef>
                          <a:spcPts val="0"/>
                        </a:spcBef>
                        <a:spcAft>
                          <a:spcPts val="800"/>
                        </a:spcAft>
                      </a:pPr>
                      <a:r>
                        <a:rPr lang="en-IN" sz="1400" dirty="0">
                          <a:effectLst/>
                        </a:rPr>
                        <a:t> </a:t>
                      </a:r>
                      <a:endParaRPr lang="en-US" sz="1200" dirty="0">
                        <a:effectLst/>
                      </a:endParaRPr>
                    </a:p>
                    <a:p>
                      <a:pPr marL="0" marR="0" algn="just">
                        <a:lnSpc>
                          <a:spcPct val="115000"/>
                        </a:lnSpc>
                        <a:spcBef>
                          <a:spcPts val="0"/>
                        </a:spcBef>
                        <a:spcAft>
                          <a:spcPts val="800"/>
                        </a:spcAft>
                      </a:pPr>
                      <a:r>
                        <a:rPr lang="en-IN" sz="1400" dirty="0">
                          <a:effectLst/>
                        </a:rPr>
                        <a:t> </a:t>
                      </a:r>
                      <a:endParaRPr lang="en-US" sz="1200" dirty="0">
                        <a:effectLst/>
                      </a:endParaRPr>
                    </a:p>
                    <a:p>
                      <a:pPr marL="0" marR="0" algn="just">
                        <a:lnSpc>
                          <a:spcPct val="115000"/>
                        </a:lnSpc>
                        <a:spcBef>
                          <a:spcPts val="0"/>
                        </a:spcBef>
                        <a:spcAft>
                          <a:spcPts val="800"/>
                        </a:spcAft>
                      </a:pPr>
                      <a:r>
                        <a:rPr lang="en-IN" sz="1400" dirty="0">
                          <a:effectLst/>
                        </a:rPr>
                        <a:t> </a:t>
                      </a:r>
                      <a:endParaRPr lang="en-US" sz="1200" dirty="0">
                        <a:effectLst/>
                      </a:endParaRPr>
                    </a:p>
                    <a:p>
                      <a:pPr marL="0" marR="0" algn="just">
                        <a:lnSpc>
                          <a:spcPct val="115000"/>
                        </a:lnSpc>
                        <a:spcBef>
                          <a:spcPts val="0"/>
                        </a:spcBef>
                        <a:spcAft>
                          <a:spcPts val="800"/>
                        </a:spcAft>
                      </a:pPr>
                      <a:r>
                        <a:rPr lang="en-IN" sz="1400" dirty="0">
                          <a:effectLst/>
                        </a:rPr>
                        <a:t> </a:t>
                      </a:r>
                      <a:endParaRPr lang="en-US" sz="1200" dirty="0">
                        <a:effectLst/>
                      </a:endParaRPr>
                    </a:p>
                    <a:p>
                      <a:pPr marL="0" marR="0" algn="just">
                        <a:lnSpc>
                          <a:spcPct val="115000"/>
                        </a:lnSpc>
                        <a:spcBef>
                          <a:spcPts val="0"/>
                        </a:spcBef>
                        <a:spcAft>
                          <a:spcPts val="800"/>
                        </a:spcAft>
                      </a:pPr>
                      <a:r>
                        <a:rPr lang="en-IN" sz="1400" dirty="0">
                          <a:effectLst/>
                        </a:rPr>
                        <a:t> </a:t>
                      </a:r>
                      <a:endParaRPr lang="en-US" sz="1200" dirty="0">
                        <a:effectLst/>
                      </a:endParaRPr>
                    </a:p>
                    <a:p>
                      <a:pPr marL="0" marR="0" algn="just">
                        <a:lnSpc>
                          <a:spcPct val="115000"/>
                        </a:lnSpc>
                        <a:spcBef>
                          <a:spcPts val="0"/>
                        </a:spcBef>
                        <a:spcAft>
                          <a:spcPts val="800"/>
                        </a:spcAft>
                      </a:pPr>
                      <a:r>
                        <a:rPr lang="en-IN" sz="1400" dirty="0">
                          <a:effectLst/>
                        </a:rPr>
                        <a:t> </a:t>
                      </a:r>
                      <a:endParaRPr lang="en-US" sz="1200" dirty="0">
                        <a:effectLst/>
                      </a:endParaRPr>
                    </a:p>
                    <a:p>
                      <a:pPr marL="0" marR="0" algn="just">
                        <a:lnSpc>
                          <a:spcPct val="115000"/>
                        </a:lnSpc>
                        <a:spcBef>
                          <a:spcPts val="0"/>
                        </a:spcBef>
                        <a:spcAft>
                          <a:spcPts val="800"/>
                        </a:spcAft>
                      </a:pPr>
                      <a:r>
                        <a:rPr lang="en-IN" sz="1400" dirty="0">
                          <a:effectLst/>
                        </a:rPr>
                        <a:t> </a:t>
                      </a:r>
                      <a:endParaRPr lang="en-US" sz="1200" dirty="0">
                        <a:effectLst/>
                      </a:endParaRPr>
                    </a:p>
                    <a:p>
                      <a:pPr marL="0" marR="0" algn="just">
                        <a:lnSpc>
                          <a:spcPct val="115000"/>
                        </a:lnSpc>
                        <a:spcBef>
                          <a:spcPts val="0"/>
                        </a:spcBef>
                        <a:spcAft>
                          <a:spcPts val="800"/>
                        </a:spcAft>
                      </a:pPr>
                      <a:r>
                        <a:rPr lang="en-IN" sz="1400" dirty="0">
                          <a:effectLst/>
                        </a:rPr>
                        <a:t> </a:t>
                      </a:r>
                      <a:endParaRPr lang="en-US" sz="1200" dirty="0">
                        <a:effectLst/>
                      </a:endParaRPr>
                    </a:p>
                    <a:p>
                      <a:pPr marL="0" marR="0" algn="just">
                        <a:lnSpc>
                          <a:spcPct val="115000"/>
                        </a:lnSpc>
                        <a:spcBef>
                          <a:spcPts val="0"/>
                        </a:spcBef>
                        <a:spcAft>
                          <a:spcPts val="800"/>
                        </a:spcAft>
                      </a:pPr>
                      <a:r>
                        <a:rPr lang="en-IN" sz="1400" dirty="0">
                          <a:effectLst/>
                        </a:rPr>
                        <a:t> </a:t>
                      </a:r>
                      <a:endParaRPr lang="en-US" sz="1200" dirty="0">
                        <a:effectLst/>
                      </a:endParaRPr>
                    </a:p>
                    <a:p>
                      <a:pPr marL="0" marR="0" algn="just">
                        <a:lnSpc>
                          <a:spcPct val="115000"/>
                        </a:lnSpc>
                        <a:spcBef>
                          <a:spcPts val="0"/>
                        </a:spcBef>
                        <a:spcAft>
                          <a:spcPts val="800"/>
                        </a:spcAft>
                      </a:pPr>
                      <a:r>
                        <a:rPr lang="en-IN" sz="1400" dirty="0">
                          <a:effectLst/>
                        </a:rPr>
                        <a:t> </a:t>
                      </a:r>
                      <a:endParaRPr lang="en-US" sz="1200" dirty="0">
                        <a:effectLst/>
                      </a:endParaRPr>
                    </a:p>
                    <a:p>
                      <a:pPr marL="0" marR="0" algn="just">
                        <a:lnSpc>
                          <a:spcPct val="115000"/>
                        </a:lnSpc>
                        <a:spcBef>
                          <a:spcPts val="0"/>
                        </a:spcBef>
                        <a:spcAft>
                          <a:spcPts val="800"/>
                        </a:spcAft>
                      </a:pPr>
                      <a:r>
                        <a:rPr lang="en-IN" sz="1400" dirty="0">
                          <a:effectLst/>
                        </a:rPr>
                        <a:t>Standardized processes- 29 </a:t>
                      </a:r>
                      <a:endParaRPr lang="en-US" sz="1200" dirty="0">
                        <a:effectLst/>
                      </a:endParaRPr>
                    </a:p>
                    <a:p>
                      <a:pPr marL="0" marR="0" algn="just">
                        <a:lnSpc>
                          <a:spcPct val="115000"/>
                        </a:lnSpc>
                        <a:spcBef>
                          <a:spcPts val="0"/>
                        </a:spcBef>
                        <a:spcAft>
                          <a:spcPts val="800"/>
                        </a:spcAft>
                      </a:pPr>
                      <a:r>
                        <a:rPr lang="en-IN" sz="1400" dirty="0">
                          <a:effectLst/>
                        </a:rPr>
                        <a:t> </a:t>
                      </a:r>
                      <a:endParaRPr lang="en-US" sz="1200" dirty="0">
                        <a:effectLst/>
                      </a:endParaRPr>
                    </a:p>
                    <a:p>
                      <a:pPr marL="0" marR="0" algn="just">
                        <a:lnSpc>
                          <a:spcPct val="115000"/>
                        </a:lnSpc>
                        <a:spcBef>
                          <a:spcPts val="0"/>
                        </a:spcBef>
                        <a:spcAft>
                          <a:spcPts val="800"/>
                        </a:spcAft>
                      </a:pPr>
                      <a:r>
                        <a:rPr lang="en-IN" sz="1400" dirty="0">
                          <a:effectLst/>
                        </a:rPr>
                        <a:t> </a:t>
                      </a:r>
                      <a:endParaRPr lang="en-US" sz="1200" dirty="0">
                        <a:effectLst/>
                      </a:endParaRPr>
                    </a:p>
                    <a:p>
                      <a:pPr marL="0" marR="0" algn="just">
                        <a:lnSpc>
                          <a:spcPct val="115000"/>
                        </a:lnSpc>
                        <a:spcBef>
                          <a:spcPts val="0"/>
                        </a:spcBef>
                        <a:spcAft>
                          <a:spcPts val="800"/>
                        </a:spcAft>
                      </a:pPr>
                      <a:r>
                        <a:rPr lang="en-IN" sz="1400" dirty="0">
                          <a:effectLst/>
                        </a:rPr>
                        <a:t> </a:t>
                      </a:r>
                      <a:endParaRPr lang="en-US" sz="1200" dirty="0">
                        <a:effectLst/>
                        <a:latin typeface="Calibri" panose="020F0502020204030204" pitchFamily="34" charset="0"/>
                        <a:ea typeface="Calibri" panose="020F0502020204030204" pitchFamily="34" charset="0"/>
                        <a:cs typeface="Mangal"/>
                      </a:endParaRPr>
                    </a:p>
                  </a:txBody>
                  <a:tcPr marL="44141" marR="44141" marT="0" marB="0"/>
                </a:tc>
                <a:tc>
                  <a:txBody>
                    <a:bodyPr/>
                    <a:lstStyle/>
                    <a:p>
                      <a:pPr marL="0" marR="0" algn="just">
                        <a:lnSpc>
                          <a:spcPct val="115000"/>
                        </a:lnSpc>
                        <a:spcBef>
                          <a:spcPts val="0"/>
                        </a:spcBef>
                        <a:spcAft>
                          <a:spcPts val="800"/>
                        </a:spcAft>
                      </a:pPr>
                      <a:r>
                        <a:rPr lang="en-IN" sz="1400" dirty="0">
                          <a:effectLst/>
                        </a:rPr>
                        <a:t>Coconut mission</a:t>
                      </a:r>
                      <a:endParaRPr lang="en-US" sz="1200" dirty="0">
                        <a:effectLst/>
                      </a:endParaRPr>
                    </a:p>
                    <a:p>
                      <a:pPr marL="0" marR="0" algn="just">
                        <a:lnSpc>
                          <a:spcPct val="115000"/>
                        </a:lnSpc>
                        <a:spcBef>
                          <a:spcPts val="0"/>
                        </a:spcBef>
                        <a:spcAft>
                          <a:spcPts val="800"/>
                        </a:spcAft>
                      </a:pPr>
                      <a:r>
                        <a:rPr lang="en-IN" sz="1400" dirty="0">
                          <a:effectLst/>
                        </a:rPr>
                        <a:t> Initiated on 2</a:t>
                      </a:r>
                      <a:r>
                        <a:rPr lang="en-IN" sz="1400" baseline="30000" dirty="0">
                          <a:effectLst/>
                        </a:rPr>
                        <a:t>nd</a:t>
                      </a:r>
                      <a:r>
                        <a:rPr lang="en-IN" sz="1400" dirty="0">
                          <a:effectLst/>
                        </a:rPr>
                        <a:t> September, 2018 to give end to end solution for coconut farmers which includes fabrication of various processing </a:t>
                      </a:r>
                      <a:r>
                        <a:rPr lang="en-IN" sz="1400" dirty="0" err="1">
                          <a:effectLst/>
                        </a:rPr>
                        <a:t>equipments</a:t>
                      </a:r>
                      <a:r>
                        <a:rPr lang="en-IN" sz="1400" dirty="0">
                          <a:effectLst/>
                        </a:rPr>
                        <a:t> and value added products from coconut</a:t>
                      </a:r>
                      <a:endParaRPr lang="en-US" sz="1200" dirty="0">
                        <a:effectLst/>
                      </a:endParaRPr>
                    </a:p>
                    <a:p>
                      <a:pPr marL="0" marR="0" algn="just">
                        <a:lnSpc>
                          <a:spcPct val="115000"/>
                        </a:lnSpc>
                        <a:spcBef>
                          <a:spcPts val="0"/>
                        </a:spcBef>
                        <a:spcAft>
                          <a:spcPts val="800"/>
                        </a:spcAft>
                      </a:pPr>
                      <a:r>
                        <a:rPr lang="en-IN" sz="1400" dirty="0">
                          <a:effectLst/>
                        </a:rPr>
                        <a:t> </a:t>
                      </a:r>
                      <a:endParaRPr lang="en-US" sz="1200" dirty="0">
                        <a:effectLst/>
                      </a:endParaRPr>
                    </a:p>
                    <a:p>
                      <a:pPr marL="0" marR="0" algn="just">
                        <a:lnSpc>
                          <a:spcPct val="115000"/>
                        </a:lnSpc>
                        <a:spcBef>
                          <a:spcPts val="0"/>
                        </a:spcBef>
                        <a:spcAft>
                          <a:spcPts val="800"/>
                        </a:spcAft>
                      </a:pPr>
                      <a:r>
                        <a:rPr lang="en-IN" sz="1400" dirty="0">
                          <a:effectLst/>
                        </a:rPr>
                        <a:t>Computational </a:t>
                      </a:r>
                      <a:r>
                        <a:rPr lang="en-IN" sz="1400" dirty="0" err="1">
                          <a:effectLst/>
                        </a:rPr>
                        <a:t>Modeling</a:t>
                      </a:r>
                      <a:r>
                        <a:rPr lang="en-IN" sz="1400" dirty="0">
                          <a:effectLst/>
                        </a:rPr>
                        <a:t> and Nano Scale Processing cell initiated</a:t>
                      </a:r>
                      <a:endParaRPr lang="en-US" sz="1200" dirty="0">
                        <a:effectLst/>
                      </a:endParaRPr>
                    </a:p>
                    <a:p>
                      <a:pPr marL="0" marR="0" algn="just">
                        <a:lnSpc>
                          <a:spcPct val="115000"/>
                        </a:lnSpc>
                        <a:spcBef>
                          <a:spcPts val="0"/>
                        </a:spcBef>
                        <a:spcAft>
                          <a:spcPts val="800"/>
                        </a:spcAft>
                      </a:pPr>
                      <a:r>
                        <a:rPr lang="en-IN" sz="1400" dirty="0">
                          <a:effectLst/>
                        </a:rPr>
                        <a:t> </a:t>
                      </a:r>
                      <a:endParaRPr lang="en-US" sz="1200" dirty="0">
                        <a:effectLst/>
                      </a:endParaRPr>
                    </a:p>
                    <a:p>
                      <a:pPr marL="0" marR="0" algn="just">
                        <a:lnSpc>
                          <a:spcPct val="115000"/>
                        </a:lnSpc>
                        <a:spcBef>
                          <a:spcPts val="0"/>
                        </a:spcBef>
                        <a:spcAft>
                          <a:spcPts val="800"/>
                        </a:spcAft>
                      </a:pPr>
                      <a:r>
                        <a:rPr lang="en-IN" sz="1400" dirty="0">
                          <a:effectLst/>
                        </a:rPr>
                        <a:t>Standardized processes- 30</a:t>
                      </a:r>
                      <a:endParaRPr lang="en-US" sz="1200" dirty="0">
                        <a:effectLst/>
                      </a:endParaRPr>
                    </a:p>
                    <a:p>
                      <a:pPr marL="0" marR="0" algn="just">
                        <a:lnSpc>
                          <a:spcPct val="115000"/>
                        </a:lnSpc>
                        <a:spcBef>
                          <a:spcPts val="0"/>
                        </a:spcBef>
                        <a:spcAft>
                          <a:spcPts val="800"/>
                        </a:spcAft>
                      </a:pPr>
                      <a:r>
                        <a:rPr lang="en-IN" sz="1400" dirty="0">
                          <a:effectLst/>
                        </a:rPr>
                        <a:t> </a:t>
                      </a:r>
                      <a:endParaRPr lang="en-US" sz="1200" dirty="0">
                        <a:effectLst/>
                      </a:endParaRPr>
                    </a:p>
                    <a:p>
                      <a:pPr marL="0" marR="0" algn="just">
                        <a:lnSpc>
                          <a:spcPct val="115000"/>
                        </a:lnSpc>
                        <a:spcBef>
                          <a:spcPts val="0"/>
                        </a:spcBef>
                        <a:spcAft>
                          <a:spcPts val="800"/>
                        </a:spcAft>
                      </a:pPr>
                      <a:r>
                        <a:rPr lang="en-IN" sz="1400" dirty="0">
                          <a:effectLst/>
                        </a:rPr>
                        <a:t>Innovative products developed</a:t>
                      </a:r>
                      <a:endParaRPr lang="en-US" sz="1200" dirty="0">
                        <a:effectLst/>
                      </a:endParaRPr>
                    </a:p>
                    <a:p>
                      <a:pPr marL="342900" marR="0" lvl="0" indent="-342900" algn="just">
                        <a:lnSpc>
                          <a:spcPct val="115000"/>
                        </a:lnSpc>
                        <a:spcBef>
                          <a:spcPts val="0"/>
                        </a:spcBef>
                        <a:spcAft>
                          <a:spcPts val="0"/>
                        </a:spcAft>
                        <a:buFont typeface="Symbol" panose="05050102010706020507" pitchFamily="18" charset="2"/>
                        <a:buChar char=""/>
                      </a:pPr>
                      <a:r>
                        <a:rPr lang="en-US" sz="1400" dirty="0">
                          <a:effectLst/>
                        </a:rPr>
                        <a:t>Millet milk ice-cream</a:t>
                      </a:r>
                      <a:endParaRPr lang="en-US" sz="1200" dirty="0">
                        <a:effectLst/>
                      </a:endParaRPr>
                    </a:p>
                    <a:p>
                      <a:pPr marL="342900" marR="0" lvl="0" indent="-342900" algn="just">
                        <a:lnSpc>
                          <a:spcPct val="115000"/>
                        </a:lnSpc>
                        <a:spcBef>
                          <a:spcPts val="0"/>
                        </a:spcBef>
                        <a:spcAft>
                          <a:spcPts val="0"/>
                        </a:spcAft>
                        <a:buFont typeface="Symbol" panose="05050102010706020507" pitchFamily="18" charset="2"/>
                        <a:buChar char=""/>
                      </a:pPr>
                      <a:r>
                        <a:rPr lang="en-US" sz="1400" dirty="0">
                          <a:effectLst/>
                        </a:rPr>
                        <a:t>Coconut milk ice-cream</a:t>
                      </a:r>
                      <a:endParaRPr lang="en-US" sz="1200" dirty="0">
                        <a:effectLst/>
                      </a:endParaRPr>
                    </a:p>
                    <a:p>
                      <a:pPr marL="342900" marR="0" lvl="0" indent="-342900" algn="just">
                        <a:lnSpc>
                          <a:spcPct val="115000"/>
                        </a:lnSpc>
                        <a:spcBef>
                          <a:spcPts val="0"/>
                        </a:spcBef>
                        <a:spcAft>
                          <a:spcPts val="0"/>
                        </a:spcAft>
                        <a:buFont typeface="Symbol" panose="05050102010706020507" pitchFamily="18" charset="2"/>
                        <a:buChar char=""/>
                      </a:pPr>
                      <a:r>
                        <a:rPr lang="en-US" sz="1400" dirty="0" err="1">
                          <a:effectLst/>
                        </a:rPr>
                        <a:t>Mahua</a:t>
                      </a:r>
                      <a:r>
                        <a:rPr lang="en-US" sz="1400" dirty="0">
                          <a:effectLst/>
                        </a:rPr>
                        <a:t> </a:t>
                      </a:r>
                      <a:r>
                        <a:rPr lang="en-US" sz="1400" dirty="0" err="1">
                          <a:effectLst/>
                        </a:rPr>
                        <a:t>nutribar</a:t>
                      </a:r>
                      <a:endParaRPr lang="en-US" sz="1200" dirty="0">
                        <a:effectLst/>
                      </a:endParaRPr>
                    </a:p>
                    <a:p>
                      <a:pPr marL="342900" marR="0" lvl="0" indent="-342900" algn="just">
                        <a:lnSpc>
                          <a:spcPct val="115000"/>
                        </a:lnSpc>
                        <a:spcBef>
                          <a:spcPts val="0"/>
                        </a:spcBef>
                        <a:spcAft>
                          <a:spcPts val="0"/>
                        </a:spcAft>
                        <a:buFont typeface="Symbol" panose="05050102010706020507" pitchFamily="18" charset="2"/>
                        <a:buChar char=""/>
                      </a:pPr>
                      <a:r>
                        <a:rPr lang="en-US" sz="1400" dirty="0">
                          <a:effectLst/>
                        </a:rPr>
                        <a:t>Millet </a:t>
                      </a:r>
                      <a:r>
                        <a:rPr lang="en-US" sz="1400" dirty="0" err="1">
                          <a:effectLst/>
                        </a:rPr>
                        <a:t>idy</a:t>
                      </a:r>
                      <a:r>
                        <a:rPr lang="en-US" sz="1400" dirty="0">
                          <a:effectLst/>
                        </a:rPr>
                        <a:t>/</a:t>
                      </a:r>
                      <a:r>
                        <a:rPr lang="en-US" sz="1400" dirty="0" err="1">
                          <a:effectLst/>
                        </a:rPr>
                        <a:t>dosa</a:t>
                      </a:r>
                      <a:r>
                        <a:rPr lang="en-US" sz="1400" dirty="0">
                          <a:effectLst/>
                        </a:rPr>
                        <a:t> mix</a:t>
                      </a:r>
                      <a:endParaRPr lang="en-US" sz="1200" dirty="0">
                        <a:effectLst/>
                      </a:endParaRPr>
                    </a:p>
                    <a:p>
                      <a:pPr marL="342900" marR="0" lvl="0" indent="-342900" algn="just">
                        <a:lnSpc>
                          <a:spcPct val="115000"/>
                        </a:lnSpc>
                        <a:spcBef>
                          <a:spcPts val="0"/>
                        </a:spcBef>
                        <a:spcAft>
                          <a:spcPts val="0"/>
                        </a:spcAft>
                        <a:buFont typeface="Symbol" panose="05050102010706020507" pitchFamily="18" charset="2"/>
                        <a:buChar char=""/>
                      </a:pPr>
                      <a:r>
                        <a:rPr lang="en-US" sz="1400" dirty="0">
                          <a:effectLst/>
                        </a:rPr>
                        <a:t>Functional </a:t>
                      </a:r>
                      <a:r>
                        <a:rPr lang="en-US" sz="1400" dirty="0" err="1">
                          <a:effectLst/>
                        </a:rPr>
                        <a:t>ragi</a:t>
                      </a:r>
                      <a:r>
                        <a:rPr lang="en-US" sz="1400" dirty="0">
                          <a:effectLst/>
                        </a:rPr>
                        <a:t> cookies</a:t>
                      </a:r>
                      <a:endParaRPr lang="en-US" sz="1200" dirty="0">
                        <a:effectLst/>
                      </a:endParaRPr>
                    </a:p>
                    <a:p>
                      <a:pPr marL="342900" marR="0" lvl="0" indent="-342900" algn="just">
                        <a:lnSpc>
                          <a:spcPct val="115000"/>
                        </a:lnSpc>
                        <a:spcBef>
                          <a:spcPts val="0"/>
                        </a:spcBef>
                        <a:spcAft>
                          <a:spcPts val="0"/>
                        </a:spcAft>
                        <a:buFont typeface="Symbol" panose="05050102010706020507" pitchFamily="18" charset="2"/>
                        <a:buChar char=""/>
                      </a:pPr>
                      <a:r>
                        <a:rPr lang="en-US" sz="1400" dirty="0">
                          <a:effectLst/>
                        </a:rPr>
                        <a:t>Choco rice flakes</a:t>
                      </a:r>
                      <a:endParaRPr lang="en-US" sz="1200" dirty="0">
                        <a:effectLst/>
                      </a:endParaRPr>
                    </a:p>
                    <a:p>
                      <a:pPr marL="342900" marR="0" lvl="0" indent="-342900" algn="just">
                        <a:lnSpc>
                          <a:spcPct val="115000"/>
                        </a:lnSpc>
                        <a:spcBef>
                          <a:spcPts val="0"/>
                        </a:spcBef>
                        <a:spcAft>
                          <a:spcPts val="0"/>
                        </a:spcAft>
                        <a:buFont typeface="Symbol" panose="05050102010706020507" pitchFamily="18" charset="2"/>
                        <a:buChar char=""/>
                      </a:pPr>
                      <a:r>
                        <a:rPr lang="en-US" sz="1400" dirty="0">
                          <a:effectLst/>
                        </a:rPr>
                        <a:t>Rice vermicelli</a:t>
                      </a:r>
                      <a:endParaRPr lang="en-US" sz="1200" dirty="0">
                        <a:effectLst/>
                      </a:endParaRPr>
                    </a:p>
                    <a:p>
                      <a:pPr marL="342900" marR="0" lvl="0" indent="-342900" algn="just">
                        <a:lnSpc>
                          <a:spcPct val="115000"/>
                        </a:lnSpc>
                        <a:spcBef>
                          <a:spcPts val="0"/>
                        </a:spcBef>
                        <a:spcAft>
                          <a:spcPts val="0"/>
                        </a:spcAft>
                        <a:buFont typeface="Symbol" panose="05050102010706020507" pitchFamily="18" charset="2"/>
                        <a:buChar char=""/>
                      </a:pPr>
                      <a:r>
                        <a:rPr lang="en-US" sz="1400" dirty="0">
                          <a:effectLst/>
                        </a:rPr>
                        <a:t>Carbonated fruit beverages</a:t>
                      </a:r>
                      <a:endParaRPr lang="en-US" sz="1200" dirty="0">
                        <a:effectLst/>
                      </a:endParaRPr>
                    </a:p>
                    <a:p>
                      <a:pPr marL="342900" marR="0" lvl="0" indent="-342900" algn="just">
                        <a:lnSpc>
                          <a:spcPct val="115000"/>
                        </a:lnSpc>
                        <a:spcBef>
                          <a:spcPts val="0"/>
                        </a:spcBef>
                        <a:spcAft>
                          <a:spcPts val="1000"/>
                        </a:spcAft>
                        <a:buFont typeface="Symbol" panose="05050102010706020507" pitchFamily="18" charset="2"/>
                        <a:buChar char=""/>
                      </a:pPr>
                      <a:r>
                        <a:rPr lang="en-US" sz="1400" dirty="0" err="1">
                          <a:effectLst/>
                        </a:rPr>
                        <a:t>Quinova</a:t>
                      </a:r>
                      <a:r>
                        <a:rPr lang="en-US" sz="1400" dirty="0">
                          <a:effectLst/>
                        </a:rPr>
                        <a:t> </a:t>
                      </a:r>
                      <a:r>
                        <a:rPr lang="en-US" sz="1400" dirty="0" err="1">
                          <a:effectLst/>
                        </a:rPr>
                        <a:t>nankhattai</a:t>
                      </a:r>
                      <a:endParaRPr lang="en-US" sz="1200" dirty="0">
                        <a:effectLst/>
                        <a:latin typeface="Calibri" panose="020F0502020204030204" pitchFamily="34" charset="0"/>
                        <a:ea typeface="Times New Roman" panose="02020603050405020304" pitchFamily="18" charset="0"/>
                        <a:cs typeface="Mangal"/>
                      </a:endParaRPr>
                    </a:p>
                  </a:txBody>
                  <a:tcPr marL="44141" marR="44141" marT="0" marB="0"/>
                </a:tc>
                <a:extLst>
                  <a:ext uri="{0D108BD9-81ED-4DB2-BD59-A6C34878D82A}">
                    <a16:rowId xmlns:a16="http://schemas.microsoft.com/office/drawing/2014/main" val="1545532380"/>
                  </a:ext>
                </a:extLst>
              </a:tr>
            </a:tbl>
          </a:graphicData>
        </a:graphic>
      </p:graphicFrame>
    </p:spTree>
    <p:extLst>
      <p:ext uri="{BB962C8B-B14F-4D97-AF65-F5344CB8AC3E}">
        <p14:creationId xmlns:p14="http://schemas.microsoft.com/office/powerpoint/2010/main" val="25989761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EDA51F7-9BA2-48D3-A9DC-D5DA1EAE6853}" type="slidenum">
              <a:rPr lang="en-US" smtClean="0"/>
              <a:pPr/>
              <a:t>33</a:t>
            </a:fld>
            <a:endParaRPr lang="en-US"/>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2428424058"/>
              </p:ext>
            </p:extLst>
          </p:nvPr>
        </p:nvGraphicFramePr>
        <p:xfrm>
          <a:off x="838200" y="544323"/>
          <a:ext cx="7239000" cy="5812028"/>
        </p:xfrm>
        <a:graphic>
          <a:graphicData uri="http://schemas.openxmlformats.org/drawingml/2006/table">
            <a:tbl>
              <a:tblPr firstRow="1" firstCol="1" bandRow="1">
                <a:tableStyleId>{5C22544A-7EE6-4342-B048-85BDC9FD1C3A}</a:tableStyleId>
              </a:tblPr>
              <a:tblGrid>
                <a:gridCol w="998484">
                  <a:extLst>
                    <a:ext uri="{9D8B030D-6E8A-4147-A177-3AD203B41FA5}">
                      <a16:colId xmlns:a16="http://schemas.microsoft.com/office/drawing/2014/main" val="3309287635"/>
                    </a:ext>
                  </a:extLst>
                </a:gridCol>
                <a:gridCol w="2745827">
                  <a:extLst>
                    <a:ext uri="{9D8B030D-6E8A-4147-A177-3AD203B41FA5}">
                      <a16:colId xmlns:a16="http://schemas.microsoft.com/office/drawing/2014/main" val="1354136956"/>
                    </a:ext>
                  </a:extLst>
                </a:gridCol>
                <a:gridCol w="3494689">
                  <a:extLst>
                    <a:ext uri="{9D8B030D-6E8A-4147-A177-3AD203B41FA5}">
                      <a16:colId xmlns:a16="http://schemas.microsoft.com/office/drawing/2014/main" val="1809632484"/>
                    </a:ext>
                  </a:extLst>
                </a:gridCol>
              </a:tblGrid>
              <a:tr h="5812028">
                <a:tc>
                  <a:txBody>
                    <a:bodyPr/>
                    <a:lstStyle/>
                    <a:p>
                      <a:pPr marL="0" marR="0" lvl="0" indent="0" algn="just">
                        <a:lnSpc>
                          <a:spcPct val="115000"/>
                        </a:lnSpc>
                        <a:spcBef>
                          <a:spcPts val="0"/>
                        </a:spcBef>
                        <a:spcAft>
                          <a:spcPts val="1000"/>
                        </a:spcAft>
                        <a:buFont typeface="Symbol" panose="05050102010706020507" pitchFamily="18" charset="2"/>
                        <a:buNone/>
                      </a:pPr>
                      <a:endParaRPr lang="en-US" sz="1600" dirty="0">
                        <a:effectLst/>
                        <a:latin typeface="Calibri" panose="020F0502020204030204" pitchFamily="34" charset="0"/>
                        <a:ea typeface="Times New Roman" panose="02020603050405020304" pitchFamily="18" charset="0"/>
                        <a:cs typeface="Mangal"/>
                      </a:endParaRPr>
                    </a:p>
                  </a:txBody>
                  <a:tcPr marL="44860" marR="44860" marT="0" marB="0"/>
                </a:tc>
                <a:tc>
                  <a:txBody>
                    <a:bodyPr/>
                    <a:lstStyle/>
                    <a:p>
                      <a:pPr marL="0" marR="0" algn="just">
                        <a:lnSpc>
                          <a:spcPct val="115000"/>
                        </a:lnSpc>
                        <a:spcBef>
                          <a:spcPts val="0"/>
                        </a:spcBef>
                        <a:spcAft>
                          <a:spcPts val="800"/>
                        </a:spcAft>
                      </a:pPr>
                      <a:r>
                        <a:rPr lang="en-IN" sz="1800" dirty="0">
                          <a:effectLst/>
                        </a:rPr>
                        <a:t> </a:t>
                      </a:r>
                      <a:endParaRPr lang="en-US" sz="1600" dirty="0">
                        <a:effectLst/>
                      </a:endParaRPr>
                    </a:p>
                    <a:p>
                      <a:pPr marL="0" marR="0" algn="just">
                        <a:lnSpc>
                          <a:spcPct val="115000"/>
                        </a:lnSpc>
                        <a:spcBef>
                          <a:spcPts val="0"/>
                        </a:spcBef>
                        <a:spcAft>
                          <a:spcPts val="800"/>
                        </a:spcAft>
                      </a:pPr>
                      <a:r>
                        <a:rPr lang="en-IN" sz="1800" dirty="0">
                          <a:effectLst/>
                        </a:rPr>
                        <a:t> </a:t>
                      </a:r>
                      <a:endParaRPr lang="en-US" sz="1600" dirty="0">
                        <a:effectLst/>
                      </a:endParaRPr>
                    </a:p>
                    <a:p>
                      <a:pPr marL="0" marR="0" algn="just">
                        <a:lnSpc>
                          <a:spcPct val="115000"/>
                        </a:lnSpc>
                        <a:spcBef>
                          <a:spcPts val="0"/>
                        </a:spcBef>
                        <a:spcAft>
                          <a:spcPts val="800"/>
                        </a:spcAft>
                      </a:pPr>
                      <a:r>
                        <a:rPr lang="en-IN" sz="1800" dirty="0">
                          <a:effectLst/>
                        </a:rPr>
                        <a:t>Patents filed- 15</a:t>
                      </a:r>
                      <a:endParaRPr lang="en-US" sz="1600" dirty="0">
                        <a:effectLst/>
                      </a:endParaRPr>
                    </a:p>
                    <a:p>
                      <a:pPr marL="0" marR="0" algn="just">
                        <a:lnSpc>
                          <a:spcPct val="115000"/>
                        </a:lnSpc>
                        <a:spcBef>
                          <a:spcPts val="0"/>
                        </a:spcBef>
                        <a:spcAft>
                          <a:spcPts val="800"/>
                        </a:spcAft>
                      </a:pPr>
                      <a:r>
                        <a:rPr lang="en-IN" sz="1800" dirty="0">
                          <a:effectLst/>
                        </a:rPr>
                        <a:t> </a:t>
                      </a:r>
                      <a:endParaRPr lang="en-US" sz="1600" dirty="0">
                        <a:effectLst/>
                      </a:endParaRPr>
                    </a:p>
                    <a:p>
                      <a:pPr marL="0" marR="0" algn="just">
                        <a:lnSpc>
                          <a:spcPct val="115000"/>
                        </a:lnSpc>
                        <a:spcBef>
                          <a:spcPts val="0"/>
                        </a:spcBef>
                        <a:spcAft>
                          <a:spcPts val="800"/>
                        </a:spcAft>
                      </a:pPr>
                      <a:r>
                        <a:rPr lang="en-IN" sz="1800" dirty="0">
                          <a:effectLst/>
                        </a:rPr>
                        <a:t>Publication </a:t>
                      </a:r>
                      <a:endParaRPr lang="en-US" sz="1600" dirty="0">
                        <a:effectLst/>
                      </a:endParaRPr>
                    </a:p>
                    <a:p>
                      <a:pPr marL="342900" marR="0" lvl="0" indent="-342900" algn="just">
                        <a:lnSpc>
                          <a:spcPct val="115000"/>
                        </a:lnSpc>
                        <a:spcBef>
                          <a:spcPts val="0"/>
                        </a:spcBef>
                        <a:spcAft>
                          <a:spcPts val="0"/>
                        </a:spcAft>
                        <a:buFont typeface="Symbol" panose="05050102010706020507" pitchFamily="18" charset="2"/>
                        <a:buChar char=""/>
                      </a:pPr>
                      <a:r>
                        <a:rPr lang="en-US" sz="1800" dirty="0">
                          <a:effectLst/>
                        </a:rPr>
                        <a:t>Journal-445</a:t>
                      </a:r>
                      <a:endParaRPr lang="en-US" sz="1600" dirty="0">
                        <a:effectLst/>
                      </a:endParaRPr>
                    </a:p>
                    <a:p>
                      <a:pPr marL="342900" marR="0" lvl="0" indent="-342900" algn="just">
                        <a:lnSpc>
                          <a:spcPct val="115000"/>
                        </a:lnSpc>
                        <a:spcBef>
                          <a:spcPts val="0"/>
                        </a:spcBef>
                        <a:spcAft>
                          <a:spcPts val="0"/>
                        </a:spcAft>
                        <a:buFont typeface="Symbol" panose="05050102010706020507" pitchFamily="18" charset="2"/>
                        <a:buChar char=""/>
                      </a:pPr>
                      <a:r>
                        <a:rPr lang="en-US" sz="1800" dirty="0">
                          <a:effectLst/>
                        </a:rPr>
                        <a:t>Book-2</a:t>
                      </a:r>
                      <a:endParaRPr lang="en-US" sz="1600" dirty="0">
                        <a:effectLst/>
                      </a:endParaRPr>
                    </a:p>
                    <a:p>
                      <a:pPr marL="342900" marR="0" lvl="0" indent="-342900" algn="just">
                        <a:lnSpc>
                          <a:spcPct val="115000"/>
                        </a:lnSpc>
                        <a:spcBef>
                          <a:spcPts val="0"/>
                        </a:spcBef>
                        <a:spcAft>
                          <a:spcPts val="0"/>
                        </a:spcAft>
                        <a:buFont typeface="Symbol" panose="05050102010706020507" pitchFamily="18" charset="2"/>
                        <a:buChar char=""/>
                      </a:pPr>
                      <a:r>
                        <a:rPr lang="en-US" sz="1800" dirty="0">
                          <a:effectLst/>
                        </a:rPr>
                        <a:t>Book chapter- 8</a:t>
                      </a:r>
                      <a:endParaRPr lang="en-US" sz="1600" dirty="0">
                        <a:effectLst/>
                      </a:endParaRPr>
                    </a:p>
                    <a:p>
                      <a:pPr marL="342900" marR="0" lvl="0" indent="-342900" algn="just">
                        <a:lnSpc>
                          <a:spcPct val="115000"/>
                        </a:lnSpc>
                        <a:spcBef>
                          <a:spcPts val="0"/>
                        </a:spcBef>
                        <a:spcAft>
                          <a:spcPts val="1000"/>
                        </a:spcAft>
                        <a:buFont typeface="Symbol" panose="05050102010706020507" pitchFamily="18" charset="2"/>
                        <a:buChar char=""/>
                      </a:pPr>
                      <a:r>
                        <a:rPr lang="en-US" sz="1800" dirty="0">
                          <a:effectLst/>
                        </a:rPr>
                        <a:t>Conference abstract-368</a:t>
                      </a:r>
                    </a:p>
                    <a:p>
                      <a:pPr marL="0" marR="0" algn="just">
                        <a:lnSpc>
                          <a:spcPct val="115000"/>
                        </a:lnSpc>
                        <a:spcBef>
                          <a:spcPts val="0"/>
                        </a:spcBef>
                        <a:spcAft>
                          <a:spcPts val="800"/>
                        </a:spcAft>
                      </a:pPr>
                      <a:r>
                        <a:rPr lang="en-IN" sz="1600" dirty="0" err="1">
                          <a:effectLst/>
                        </a:rPr>
                        <a:t>MoU</a:t>
                      </a:r>
                      <a:r>
                        <a:rPr lang="en-IN" sz="1600" dirty="0">
                          <a:effectLst/>
                        </a:rPr>
                        <a:t> signed – 35</a:t>
                      </a:r>
                      <a:endParaRPr lang="en-US" sz="1400" dirty="0">
                        <a:effectLst/>
                      </a:endParaRPr>
                    </a:p>
                    <a:p>
                      <a:pPr marL="0" marR="0" algn="just">
                        <a:lnSpc>
                          <a:spcPct val="115000"/>
                        </a:lnSpc>
                        <a:spcBef>
                          <a:spcPts val="0"/>
                        </a:spcBef>
                        <a:spcAft>
                          <a:spcPts val="800"/>
                        </a:spcAft>
                      </a:pPr>
                      <a:r>
                        <a:rPr lang="en-IN" sz="1600" dirty="0">
                          <a:effectLst/>
                        </a:rPr>
                        <a:t> </a:t>
                      </a:r>
                      <a:endParaRPr lang="en-US" sz="1400" dirty="0">
                        <a:effectLst/>
                      </a:endParaRPr>
                    </a:p>
                    <a:p>
                      <a:pPr marL="0" marR="0" algn="just">
                        <a:lnSpc>
                          <a:spcPct val="115000"/>
                        </a:lnSpc>
                        <a:spcBef>
                          <a:spcPts val="0"/>
                        </a:spcBef>
                        <a:spcAft>
                          <a:spcPts val="800"/>
                        </a:spcAft>
                      </a:pPr>
                      <a:r>
                        <a:rPr lang="en-IN" sz="1600" dirty="0">
                          <a:effectLst/>
                        </a:rPr>
                        <a:t>External student projects- 82</a:t>
                      </a:r>
                      <a:endParaRPr lang="en-US" sz="1400" dirty="0">
                        <a:effectLst/>
                        <a:latin typeface="Calibri" panose="020F0502020204030204" pitchFamily="34" charset="0"/>
                        <a:ea typeface="Calibri" panose="020F0502020204030204" pitchFamily="34" charset="0"/>
                        <a:cs typeface="Mangal"/>
                      </a:endParaRPr>
                    </a:p>
                    <a:p>
                      <a:pPr marL="0" marR="0" lvl="0" indent="0" algn="just">
                        <a:lnSpc>
                          <a:spcPct val="115000"/>
                        </a:lnSpc>
                        <a:spcBef>
                          <a:spcPts val="0"/>
                        </a:spcBef>
                        <a:spcAft>
                          <a:spcPts val="1000"/>
                        </a:spcAft>
                        <a:buFont typeface="Symbol" panose="05050102010706020507" pitchFamily="18" charset="2"/>
                        <a:buNone/>
                      </a:pPr>
                      <a:endParaRPr lang="en-US" sz="1600" dirty="0">
                        <a:effectLst/>
                        <a:latin typeface="Calibri" panose="020F0502020204030204" pitchFamily="34" charset="0"/>
                        <a:ea typeface="Times New Roman" panose="02020603050405020304" pitchFamily="18" charset="0"/>
                        <a:cs typeface="Mangal"/>
                      </a:endParaRPr>
                    </a:p>
                  </a:txBody>
                  <a:tcPr marL="44860" marR="44860" marT="0" marB="0"/>
                </a:tc>
                <a:tc>
                  <a:txBody>
                    <a:bodyPr/>
                    <a:lstStyle/>
                    <a:p>
                      <a:pPr marL="0" marR="0" algn="just">
                        <a:lnSpc>
                          <a:spcPct val="115000"/>
                        </a:lnSpc>
                        <a:spcBef>
                          <a:spcPts val="0"/>
                        </a:spcBef>
                        <a:spcAft>
                          <a:spcPts val="800"/>
                        </a:spcAft>
                      </a:pPr>
                      <a:r>
                        <a:rPr lang="en-IN" sz="1800" dirty="0">
                          <a:effectLst/>
                        </a:rPr>
                        <a:t> </a:t>
                      </a:r>
                      <a:endParaRPr lang="en-US" sz="1600" dirty="0">
                        <a:effectLst/>
                      </a:endParaRPr>
                    </a:p>
                    <a:p>
                      <a:pPr marL="0" marR="0" algn="just">
                        <a:lnSpc>
                          <a:spcPct val="115000"/>
                        </a:lnSpc>
                        <a:spcBef>
                          <a:spcPts val="0"/>
                        </a:spcBef>
                        <a:spcAft>
                          <a:spcPts val="800"/>
                        </a:spcAft>
                      </a:pPr>
                      <a:r>
                        <a:rPr lang="en-IN" sz="1800" dirty="0">
                          <a:effectLst/>
                        </a:rPr>
                        <a:t> </a:t>
                      </a:r>
                      <a:endParaRPr lang="en-US" sz="1600" dirty="0">
                        <a:effectLst/>
                      </a:endParaRPr>
                    </a:p>
                    <a:p>
                      <a:pPr marL="0" marR="0" algn="just">
                        <a:lnSpc>
                          <a:spcPct val="115000"/>
                        </a:lnSpc>
                        <a:spcBef>
                          <a:spcPts val="0"/>
                        </a:spcBef>
                        <a:spcAft>
                          <a:spcPts val="800"/>
                        </a:spcAft>
                      </a:pPr>
                      <a:r>
                        <a:rPr lang="en-IN" sz="1800" dirty="0">
                          <a:effectLst/>
                        </a:rPr>
                        <a:t>Patents filed- 2</a:t>
                      </a:r>
                      <a:endParaRPr lang="en-US" sz="1600" dirty="0">
                        <a:effectLst/>
                      </a:endParaRPr>
                    </a:p>
                    <a:p>
                      <a:pPr marL="0" marR="0" algn="just">
                        <a:lnSpc>
                          <a:spcPct val="115000"/>
                        </a:lnSpc>
                        <a:spcBef>
                          <a:spcPts val="0"/>
                        </a:spcBef>
                        <a:spcAft>
                          <a:spcPts val="800"/>
                        </a:spcAft>
                      </a:pPr>
                      <a:r>
                        <a:rPr lang="en-IN" sz="1800" dirty="0">
                          <a:effectLst/>
                        </a:rPr>
                        <a:t> </a:t>
                      </a:r>
                      <a:endParaRPr lang="en-US" sz="1600" dirty="0">
                        <a:effectLst/>
                      </a:endParaRPr>
                    </a:p>
                    <a:p>
                      <a:pPr marL="0" marR="0" algn="just">
                        <a:lnSpc>
                          <a:spcPct val="115000"/>
                        </a:lnSpc>
                        <a:spcBef>
                          <a:spcPts val="0"/>
                        </a:spcBef>
                        <a:spcAft>
                          <a:spcPts val="800"/>
                        </a:spcAft>
                      </a:pPr>
                      <a:r>
                        <a:rPr lang="en-IN" sz="1800" dirty="0">
                          <a:effectLst/>
                        </a:rPr>
                        <a:t>Publication </a:t>
                      </a:r>
                      <a:endParaRPr lang="en-US" sz="1600" dirty="0">
                        <a:effectLst/>
                      </a:endParaRPr>
                    </a:p>
                    <a:p>
                      <a:pPr marL="342900" marR="0" lvl="0" indent="-342900" algn="just">
                        <a:lnSpc>
                          <a:spcPct val="115000"/>
                        </a:lnSpc>
                        <a:spcBef>
                          <a:spcPts val="0"/>
                        </a:spcBef>
                        <a:spcAft>
                          <a:spcPts val="0"/>
                        </a:spcAft>
                        <a:buFont typeface="Symbol" panose="05050102010706020507" pitchFamily="18" charset="2"/>
                        <a:buChar char=""/>
                      </a:pPr>
                      <a:r>
                        <a:rPr lang="en-US" sz="1800" dirty="0">
                          <a:effectLst/>
                        </a:rPr>
                        <a:t>Journal-256</a:t>
                      </a:r>
                      <a:endParaRPr lang="en-US" sz="1600" dirty="0">
                        <a:effectLst/>
                      </a:endParaRPr>
                    </a:p>
                    <a:p>
                      <a:pPr marL="342900" marR="0" lvl="0" indent="-342900" algn="just">
                        <a:lnSpc>
                          <a:spcPct val="115000"/>
                        </a:lnSpc>
                        <a:spcBef>
                          <a:spcPts val="0"/>
                        </a:spcBef>
                        <a:spcAft>
                          <a:spcPts val="0"/>
                        </a:spcAft>
                        <a:buFont typeface="Symbol" panose="05050102010706020507" pitchFamily="18" charset="2"/>
                        <a:buChar char=""/>
                      </a:pPr>
                      <a:r>
                        <a:rPr lang="en-US" sz="1800" dirty="0">
                          <a:effectLst/>
                        </a:rPr>
                        <a:t>Book-5</a:t>
                      </a:r>
                      <a:endParaRPr lang="en-US" sz="1600" dirty="0">
                        <a:effectLst/>
                      </a:endParaRPr>
                    </a:p>
                    <a:p>
                      <a:pPr marL="342900" marR="0" lvl="0" indent="-342900" algn="just">
                        <a:lnSpc>
                          <a:spcPct val="115000"/>
                        </a:lnSpc>
                        <a:spcBef>
                          <a:spcPts val="0"/>
                        </a:spcBef>
                        <a:spcAft>
                          <a:spcPts val="0"/>
                        </a:spcAft>
                        <a:buFont typeface="Symbol" panose="05050102010706020507" pitchFamily="18" charset="2"/>
                        <a:buChar char=""/>
                      </a:pPr>
                      <a:r>
                        <a:rPr lang="en-US" sz="1800" dirty="0">
                          <a:effectLst/>
                        </a:rPr>
                        <a:t>Book chapter- 27</a:t>
                      </a:r>
                      <a:endParaRPr lang="en-US" sz="1600" dirty="0">
                        <a:effectLst/>
                      </a:endParaRPr>
                    </a:p>
                    <a:p>
                      <a:pPr marL="342900" marR="0" lvl="0" indent="-342900" algn="just">
                        <a:lnSpc>
                          <a:spcPct val="115000"/>
                        </a:lnSpc>
                        <a:spcBef>
                          <a:spcPts val="0"/>
                        </a:spcBef>
                        <a:spcAft>
                          <a:spcPts val="1000"/>
                        </a:spcAft>
                        <a:buFont typeface="Symbol" panose="05050102010706020507" pitchFamily="18" charset="2"/>
                        <a:buChar char=""/>
                      </a:pPr>
                      <a:r>
                        <a:rPr lang="en-US" sz="1800" dirty="0">
                          <a:effectLst/>
                        </a:rPr>
                        <a:t>Conference abstract- 182</a:t>
                      </a:r>
                    </a:p>
                    <a:p>
                      <a:pPr marL="0" marR="0" lvl="0" indent="0" algn="just" defTabSz="685800" rtl="0" eaLnBrk="1" fontAlgn="auto" latinLnBrk="0" hangingPunct="1">
                        <a:lnSpc>
                          <a:spcPct val="115000"/>
                        </a:lnSpc>
                        <a:spcBef>
                          <a:spcPts val="0"/>
                        </a:spcBef>
                        <a:spcAft>
                          <a:spcPts val="1000"/>
                        </a:spcAft>
                        <a:buClrTx/>
                        <a:buSzTx/>
                        <a:buFont typeface="Symbol" panose="05050102010706020507" pitchFamily="18" charset="2"/>
                        <a:buNone/>
                        <a:tabLst/>
                        <a:defRPr/>
                      </a:pPr>
                      <a:r>
                        <a:rPr lang="en-IN" sz="1600" dirty="0" err="1">
                          <a:effectLst/>
                        </a:rPr>
                        <a:t>MoU</a:t>
                      </a:r>
                      <a:r>
                        <a:rPr lang="en-IN" sz="1600" dirty="0">
                          <a:effectLst/>
                        </a:rPr>
                        <a:t> signed- 82</a:t>
                      </a:r>
                    </a:p>
                    <a:p>
                      <a:pPr marL="0" marR="0" lvl="0" indent="0" algn="just" defTabSz="685800" rtl="0" eaLnBrk="1" fontAlgn="auto" latinLnBrk="0" hangingPunct="1">
                        <a:lnSpc>
                          <a:spcPct val="115000"/>
                        </a:lnSpc>
                        <a:spcBef>
                          <a:spcPts val="0"/>
                        </a:spcBef>
                        <a:spcAft>
                          <a:spcPts val="1000"/>
                        </a:spcAft>
                        <a:buClrTx/>
                        <a:buSzTx/>
                        <a:buFont typeface="Symbol" panose="05050102010706020507" pitchFamily="18" charset="2"/>
                        <a:buNone/>
                        <a:tabLst/>
                        <a:defRPr/>
                      </a:pPr>
                      <a:r>
                        <a:rPr lang="en-IN" sz="1600" dirty="0">
                          <a:effectLst/>
                        </a:rPr>
                        <a:t>External student projects- 152</a:t>
                      </a:r>
                      <a:endParaRPr lang="en-US" sz="1400" dirty="0">
                        <a:effectLst/>
                        <a:latin typeface="Calibri" panose="020F0502020204030204" pitchFamily="34" charset="0"/>
                        <a:ea typeface="Calibri" panose="020F0502020204030204" pitchFamily="34" charset="0"/>
                        <a:cs typeface="Mangal"/>
                      </a:endParaRPr>
                    </a:p>
                    <a:p>
                      <a:pPr marL="342900" marR="0" lvl="0" indent="-342900" algn="just" defTabSz="685800" rtl="0" eaLnBrk="1" fontAlgn="auto" latinLnBrk="0" hangingPunct="1">
                        <a:lnSpc>
                          <a:spcPct val="115000"/>
                        </a:lnSpc>
                        <a:spcBef>
                          <a:spcPts val="0"/>
                        </a:spcBef>
                        <a:spcAft>
                          <a:spcPts val="1000"/>
                        </a:spcAft>
                        <a:buClrTx/>
                        <a:buSzTx/>
                        <a:buFont typeface="Symbol" panose="05050102010706020507" pitchFamily="18" charset="2"/>
                        <a:buChar char=""/>
                        <a:tabLst/>
                        <a:defRPr/>
                      </a:pPr>
                      <a:endParaRPr lang="en-US" sz="1400" dirty="0">
                        <a:effectLst/>
                      </a:endParaRPr>
                    </a:p>
                    <a:p>
                      <a:pPr marL="342900" marR="0" lvl="0" indent="-342900" algn="just">
                        <a:lnSpc>
                          <a:spcPct val="115000"/>
                        </a:lnSpc>
                        <a:spcBef>
                          <a:spcPts val="0"/>
                        </a:spcBef>
                        <a:spcAft>
                          <a:spcPts val="1000"/>
                        </a:spcAft>
                        <a:buFont typeface="Symbol" panose="05050102010706020507" pitchFamily="18" charset="2"/>
                        <a:buChar char=""/>
                      </a:pPr>
                      <a:endParaRPr lang="en-US" sz="1600" dirty="0">
                        <a:effectLst/>
                        <a:latin typeface="Calibri" panose="020F0502020204030204" pitchFamily="34" charset="0"/>
                        <a:ea typeface="Times New Roman" panose="02020603050405020304" pitchFamily="18" charset="0"/>
                        <a:cs typeface="Mangal"/>
                      </a:endParaRPr>
                    </a:p>
                  </a:txBody>
                  <a:tcPr marL="44860" marR="44860" marT="0" marB="0"/>
                </a:tc>
                <a:extLst>
                  <a:ext uri="{0D108BD9-81ED-4DB2-BD59-A6C34878D82A}">
                    <a16:rowId xmlns:a16="http://schemas.microsoft.com/office/drawing/2014/main" val="1601441378"/>
                  </a:ext>
                </a:extLst>
              </a:tr>
            </a:tbl>
          </a:graphicData>
        </a:graphic>
      </p:graphicFrame>
    </p:spTree>
    <p:extLst>
      <p:ext uri="{BB962C8B-B14F-4D97-AF65-F5344CB8AC3E}">
        <p14:creationId xmlns:p14="http://schemas.microsoft.com/office/powerpoint/2010/main" val="13459978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EDA51F7-9BA2-48D3-A9DC-D5DA1EAE6853}" type="slidenum">
              <a:rPr lang="en-US" smtClean="0"/>
              <a:pPr/>
              <a:t>34</a:t>
            </a:fld>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60392294"/>
              </p:ext>
            </p:extLst>
          </p:nvPr>
        </p:nvGraphicFramePr>
        <p:xfrm>
          <a:off x="1066800" y="381000"/>
          <a:ext cx="6781800" cy="6224652"/>
        </p:xfrm>
        <a:graphic>
          <a:graphicData uri="http://schemas.openxmlformats.org/drawingml/2006/table">
            <a:tbl>
              <a:tblPr firstRow="1" firstCol="1" bandRow="1">
                <a:tableStyleId>{5C22544A-7EE6-4342-B048-85BDC9FD1C3A}</a:tableStyleId>
              </a:tblPr>
              <a:tblGrid>
                <a:gridCol w="622713">
                  <a:extLst>
                    <a:ext uri="{9D8B030D-6E8A-4147-A177-3AD203B41FA5}">
                      <a16:colId xmlns:a16="http://schemas.microsoft.com/office/drawing/2014/main" val="638181770"/>
                    </a:ext>
                  </a:extLst>
                </a:gridCol>
                <a:gridCol w="2962098">
                  <a:extLst>
                    <a:ext uri="{9D8B030D-6E8A-4147-A177-3AD203B41FA5}">
                      <a16:colId xmlns:a16="http://schemas.microsoft.com/office/drawing/2014/main" val="975383478"/>
                    </a:ext>
                  </a:extLst>
                </a:gridCol>
                <a:gridCol w="3196989">
                  <a:extLst>
                    <a:ext uri="{9D8B030D-6E8A-4147-A177-3AD203B41FA5}">
                      <a16:colId xmlns:a16="http://schemas.microsoft.com/office/drawing/2014/main" val="452982105"/>
                    </a:ext>
                  </a:extLst>
                </a:gridCol>
              </a:tblGrid>
              <a:tr h="239755">
                <a:tc>
                  <a:txBody>
                    <a:bodyPr/>
                    <a:lstStyle/>
                    <a:p>
                      <a:pPr marL="0" marR="0" algn="ctr">
                        <a:lnSpc>
                          <a:spcPct val="115000"/>
                        </a:lnSpc>
                        <a:spcBef>
                          <a:spcPts val="0"/>
                        </a:spcBef>
                        <a:spcAft>
                          <a:spcPts val="800"/>
                        </a:spcAft>
                      </a:pPr>
                      <a:r>
                        <a:rPr lang="en-IN" sz="1400" b="1" dirty="0">
                          <a:effectLst/>
                        </a:rPr>
                        <a:t>6</a:t>
                      </a:r>
                      <a:endParaRPr lang="en-US" sz="1200" b="1" dirty="0">
                        <a:effectLst/>
                        <a:latin typeface="Calibri" panose="020F0502020204030204" pitchFamily="34" charset="0"/>
                        <a:ea typeface="Calibri" panose="020F0502020204030204" pitchFamily="34" charset="0"/>
                        <a:cs typeface="Mangal"/>
                      </a:endParaRPr>
                    </a:p>
                  </a:txBody>
                  <a:tcPr marL="56053" marR="56053" marT="0" marB="0"/>
                </a:tc>
                <a:tc gridSpan="2">
                  <a:txBody>
                    <a:bodyPr/>
                    <a:lstStyle/>
                    <a:p>
                      <a:pPr marL="0" marR="0" algn="just">
                        <a:lnSpc>
                          <a:spcPct val="115000"/>
                        </a:lnSpc>
                        <a:spcBef>
                          <a:spcPts val="0"/>
                        </a:spcBef>
                        <a:spcAft>
                          <a:spcPts val="800"/>
                        </a:spcAft>
                      </a:pPr>
                      <a:r>
                        <a:rPr lang="en-IN" sz="1400" b="1">
                          <a:effectLst/>
                        </a:rPr>
                        <a:t>Skill development &amp; Out reach</a:t>
                      </a:r>
                      <a:endParaRPr lang="en-US" sz="1200" b="1">
                        <a:effectLst/>
                        <a:latin typeface="Calibri" panose="020F0502020204030204" pitchFamily="34" charset="0"/>
                        <a:ea typeface="Calibri" panose="020F0502020204030204" pitchFamily="34" charset="0"/>
                        <a:cs typeface="Mangal"/>
                      </a:endParaRPr>
                    </a:p>
                  </a:txBody>
                  <a:tcPr marL="56053" marR="56053" marT="0" marB="0"/>
                </a:tc>
                <a:tc hMerge="1">
                  <a:txBody>
                    <a:bodyPr/>
                    <a:lstStyle/>
                    <a:p>
                      <a:endParaRPr lang="en-US"/>
                    </a:p>
                  </a:txBody>
                  <a:tcPr/>
                </a:tc>
                <a:extLst>
                  <a:ext uri="{0D108BD9-81ED-4DB2-BD59-A6C34878D82A}">
                    <a16:rowId xmlns:a16="http://schemas.microsoft.com/office/drawing/2014/main" val="4286271903"/>
                  </a:ext>
                </a:extLst>
              </a:tr>
              <a:tr h="5984897">
                <a:tc>
                  <a:txBody>
                    <a:bodyPr/>
                    <a:lstStyle/>
                    <a:p>
                      <a:pPr marL="0" marR="0" algn="ctr">
                        <a:lnSpc>
                          <a:spcPct val="115000"/>
                        </a:lnSpc>
                        <a:spcBef>
                          <a:spcPts val="0"/>
                        </a:spcBef>
                        <a:spcAft>
                          <a:spcPts val="800"/>
                        </a:spcAft>
                      </a:pPr>
                      <a:r>
                        <a:rPr lang="en-IN" sz="1400" b="1">
                          <a:effectLst/>
                        </a:rPr>
                        <a:t> </a:t>
                      </a:r>
                      <a:endParaRPr lang="en-US" sz="1200" b="1">
                        <a:effectLst/>
                        <a:latin typeface="Calibri" panose="020F0502020204030204" pitchFamily="34" charset="0"/>
                        <a:ea typeface="Calibri" panose="020F0502020204030204" pitchFamily="34" charset="0"/>
                        <a:cs typeface="Mangal"/>
                      </a:endParaRPr>
                    </a:p>
                  </a:txBody>
                  <a:tcPr marL="56053" marR="56053" marT="0" marB="0"/>
                </a:tc>
                <a:tc>
                  <a:txBody>
                    <a:bodyPr/>
                    <a:lstStyle/>
                    <a:p>
                      <a:pPr marL="0" marR="0" algn="just">
                        <a:lnSpc>
                          <a:spcPct val="115000"/>
                        </a:lnSpc>
                        <a:spcBef>
                          <a:spcPts val="0"/>
                        </a:spcBef>
                        <a:spcAft>
                          <a:spcPts val="800"/>
                        </a:spcAft>
                      </a:pPr>
                      <a:r>
                        <a:rPr lang="en-IN" sz="1400" b="1" dirty="0">
                          <a:effectLst/>
                        </a:rPr>
                        <a:t>No. of skill development trainings conducted -1079 (for 11078 beneficiaries)</a:t>
                      </a:r>
                      <a:endParaRPr lang="en-US" sz="1200" b="1" dirty="0">
                        <a:effectLst/>
                      </a:endParaRPr>
                    </a:p>
                    <a:p>
                      <a:pPr marL="0" marR="0" algn="just">
                        <a:lnSpc>
                          <a:spcPct val="115000"/>
                        </a:lnSpc>
                        <a:spcBef>
                          <a:spcPts val="0"/>
                        </a:spcBef>
                        <a:spcAft>
                          <a:spcPts val="800"/>
                        </a:spcAft>
                      </a:pPr>
                      <a:r>
                        <a:rPr lang="en-IN" sz="1400" b="1" dirty="0">
                          <a:effectLst/>
                        </a:rPr>
                        <a:t> </a:t>
                      </a:r>
                      <a:endParaRPr lang="en-US" sz="1200" b="1" dirty="0">
                        <a:effectLst/>
                      </a:endParaRPr>
                    </a:p>
                    <a:p>
                      <a:pPr marL="0" marR="0" algn="just">
                        <a:lnSpc>
                          <a:spcPct val="115000"/>
                        </a:lnSpc>
                        <a:spcBef>
                          <a:spcPts val="0"/>
                        </a:spcBef>
                        <a:spcAft>
                          <a:spcPts val="800"/>
                        </a:spcAft>
                      </a:pPr>
                      <a:r>
                        <a:rPr lang="en-IN" sz="1400" b="1" dirty="0">
                          <a:effectLst/>
                        </a:rPr>
                        <a:t> </a:t>
                      </a:r>
                      <a:endParaRPr lang="en-US" sz="1200" b="1" dirty="0">
                        <a:effectLst/>
                      </a:endParaRPr>
                    </a:p>
                    <a:p>
                      <a:pPr marL="0" marR="0" algn="just">
                        <a:lnSpc>
                          <a:spcPct val="115000"/>
                        </a:lnSpc>
                        <a:spcBef>
                          <a:spcPts val="0"/>
                        </a:spcBef>
                        <a:spcAft>
                          <a:spcPts val="800"/>
                        </a:spcAft>
                      </a:pPr>
                      <a:r>
                        <a:rPr lang="en-IN" sz="1400" b="1" dirty="0">
                          <a:effectLst/>
                        </a:rPr>
                        <a:t> </a:t>
                      </a:r>
                      <a:endParaRPr lang="en-US" sz="1200" b="1" dirty="0">
                        <a:effectLst/>
                      </a:endParaRPr>
                    </a:p>
                    <a:p>
                      <a:pPr marL="0" marR="0" algn="just">
                        <a:lnSpc>
                          <a:spcPct val="115000"/>
                        </a:lnSpc>
                        <a:spcBef>
                          <a:spcPts val="0"/>
                        </a:spcBef>
                        <a:spcAft>
                          <a:spcPts val="800"/>
                        </a:spcAft>
                      </a:pPr>
                      <a:r>
                        <a:rPr lang="en-IN" sz="1400" b="1" dirty="0">
                          <a:effectLst/>
                        </a:rPr>
                        <a:t>No. of incubation services- 322 (for 686 beneficiaries)</a:t>
                      </a:r>
                      <a:endParaRPr lang="en-US" sz="1200" b="1" dirty="0">
                        <a:effectLst/>
                      </a:endParaRPr>
                    </a:p>
                    <a:p>
                      <a:pPr marL="0" marR="0" algn="just">
                        <a:lnSpc>
                          <a:spcPct val="115000"/>
                        </a:lnSpc>
                        <a:spcBef>
                          <a:spcPts val="0"/>
                        </a:spcBef>
                        <a:spcAft>
                          <a:spcPts val="800"/>
                        </a:spcAft>
                      </a:pPr>
                      <a:r>
                        <a:rPr lang="en-IN" sz="1400" b="1" dirty="0">
                          <a:effectLst/>
                        </a:rPr>
                        <a:t> </a:t>
                      </a:r>
                      <a:endParaRPr lang="en-US" sz="1200" b="1" dirty="0">
                        <a:effectLst/>
                      </a:endParaRPr>
                    </a:p>
                    <a:p>
                      <a:pPr marL="0" marR="0" algn="just">
                        <a:lnSpc>
                          <a:spcPct val="115000"/>
                        </a:lnSpc>
                        <a:spcBef>
                          <a:spcPts val="0"/>
                        </a:spcBef>
                        <a:spcAft>
                          <a:spcPts val="800"/>
                        </a:spcAft>
                      </a:pPr>
                      <a:r>
                        <a:rPr lang="en-IN" sz="1400" b="1" dirty="0">
                          <a:effectLst/>
                        </a:rPr>
                        <a:t>No. of consultancy/technical guidelines services- 301 (for 897 beneficiaries)</a:t>
                      </a:r>
                      <a:endParaRPr lang="en-US" sz="1200" b="1" dirty="0">
                        <a:effectLst/>
                      </a:endParaRPr>
                    </a:p>
                    <a:p>
                      <a:pPr marL="0" marR="0" algn="just">
                        <a:lnSpc>
                          <a:spcPct val="115000"/>
                        </a:lnSpc>
                        <a:spcBef>
                          <a:spcPts val="0"/>
                        </a:spcBef>
                        <a:spcAft>
                          <a:spcPts val="800"/>
                        </a:spcAft>
                      </a:pPr>
                      <a:r>
                        <a:rPr lang="en-IN" sz="1400" b="1" dirty="0">
                          <a:effectLst/>
                        </a:rPr>
                        <a:t> </a:t>
                      </a:r>
                      <a:endParaRPr lang="en-US" sz="1200" b="1" dirty="0">
                        <a:effectLst/>
                      </a:endParaRPr>
                    </a:p>
                    <a:p>
                      <a:pPr marL="0" marR="0" algn="just">
                        <a:lnSpc>
                          <a:spcPct val="115000"/>
                        </a:lnSpc>
                        <a:spcBef>
                          <a:spcPts val="0"/>
                        </a:spcBef>
                        <a:spcAft>
                          <a:spcPts val="800"/>
                        </a:spcAft>
                      </a:pPr>
                      <a:r>
                        <a:rPr lang="en-IN" sz="1400" b="1" dirty="0">
                          <a:effectLst/>
                        </a:rPr>
                        <a:t> </a:t>
                      </a:r>
                      <a:endParaRPr lang="en-US" sz="1200" b="1" dirty="0">
                        <a:effectLst/>
                      </a:endParaRPr>
                    </a:p>
                    <a:p>
                      <a:pPr marL="0" marR="0" algn="just">
                        <a:lnSpc>
                          <a:spcPct val="115000"/>
                        </a:lnSpc>
                        <a:spcBef>
                          <a:spcPts val="0"/>
                        </a:spcBef>
                        <a:spcAft>
                          <a:spcPts val="800"/>
                        </a:spcAft>
                      </a:pPr>
                      <a:r>
                        <a:rPr lang="en-IN" sz="1400" b="1" dirty="0">
                          <a:effectLst/>
                        </a:rPr>
                        <a:t> </a:t>
                      </a:r>
                      <a:endParaRPr lang="en-US" sz="1200" b="1" dirty="0">
                        <a:effectLst/>
                      </a:endParaRPr>
                    </a:p>
                    <a:p>
                      <a:pPr marL="0" marR="0" algn="just">
                        <a:lnSpc>
                          <a:spcPct val="115000"/>
                        </a:lnSpc>
                        <a:spcBef>
                          <a:spcPts val="0"/>
                        </a:spcBef>
                        <a:spcAft>
                          <a:spcPts val="800"/>
                        </a:spcAft>
                      </a:pPr>
                      <a:r>
                        <a:rPr lang="en-IN" sz="1400" b="1" dirty="0">
                          <a:effectLst/>
                        </a:rPr>
                        <a:t> </a:t>
                      </a:r>
                      <a:endParaRPr lang="en-US" sz="1200" b="1" dirty="0">
                        <a:effectLst/>
                      </a:endParaRPr>
                    </a:p>
                    <a:p>
                      <a:pPr marL="0" marR="0" algn="just">
                        <a:lnSpc>
                          <a:spcPct val="115000"/>
                        </a:lnSpc>
                        <a:spcBef>
                          <a:spcPts val="0"/>
                        </a:spcBef>
                        <a:spcAft>
                          <a:spcPts val="800"/>
                        </a:spcAft>
                      </a:pPr>
                      <a:r>
                        <a:rPr lang="en-IN" sz="1400" b="1" dirty="0">
                          <a:effectLst/>
                        </a:rPr>
                        <a:t>No. of demonstrations for mobile processing unit- 27 (for 23250 beneficiaries)</a:t>
                      </a:r>
                      <a:endParaRPr lang="en-US" sz="1200" b="1" dirty="0">
                        <a:effectLst/>
                        <a:latin typeface="Calibri" panose="020F0502020204030204" pitchFamily="34" charset="0"/>
                        <a:ea typeface="Calibri" panose="020F0502020204030204" pitchFamily="34" charset="0"/>
                        <a:cs typeface="Mangal"/>
                      </a:endParaRPr>
                    </a:p>
                  </a:txBody>
                  <a:tcPr marL="56053" marR="56053" marT="0" marB="0"/>
                </a:tc>
                <a:tc>
                  <a:txBody>
                    <a:bodyPr/>
                    <a:lstStyle/>
                    <a:p>
                      <a:pPr marL="0" marR="0" algn="just">
                        <a:lnSpc>
                          <a:spcPct val="115000"/>
                        </a:lnSpc>
                        <a:spcBef>
                          <a:spcPts val="0"/>
                        </a:spcBef>
                        <a:spcAft>
                          <a:spcPts val="800"/>
                        </a:spcAft>
                      </a:pPr>
                      <a:r>
                        <a:rPr lang="en-IN" sz="1400" b="1" dirty="0">
                          <a:effectLst/>
                        </a:rPr>
                        <a:t>No. of skill development trainings conducted -1790 (for 17713 beneficiaries)</a:t>
                      </a:r>
                      <a:endParaRPr lang="en-US" sz="1200" b="1" dirty="0">
                        <a:effectLst/>
                      </a:endParaRPr>
                    </a:p>
                    <a:p>
                      <a:pPr marL="0" marR="0" algn="just">
                        <a:lnSpc>
                          <a:spcPct val="115000"/>
                        </a:lnSpc>
                        <a:spcBef>
                          <a:spcPts val="0"/>
                        </a:spcBef>
                        <a:spcAft>
                          <a:spcPts val="800"/>
                        </a:spcAft>
                      </a:pPr>
                      <a:r>
                        <a:rPr lang="en-IN" sz="1400" b="1" dirty="0">
                          <a:effectLst/>
                        </a:rPr>
                        <a:t> </a:t>
                      </a:r>
                      <a:endParaRPr lang="en-US" sz="1200" b="1" dirty="0">
                        <a:effectLst/>
                      </a:endParaRPr>
                    </a:p>
                    <a:p>
                      <a:pPr marL="0" marR="0" algn="just">
                        <a:lnSpc>
                          <a:spcPct val="115000"/>
                        </a:lnSpc>
                        <a:spcBef>
                          <a:spcPts val="0"/>
                        </a:spcBef>
                        <a:spcAft>
                          <a:spcPts val="800"/>
                        </a:spcAft>
                      </a:pPr>
                      <a:r>
                        <a:rPr lang="en-IN" sz="1400" b="1" dirty="0">
                          <a:effectLst/>
                        </a:rPr>
                        <a:t> </a:t>
                      </a:r>
                      <a:endParaRPr lang="en-US" sz="1200" b="1" dirty="0">
                        <a:effectLst/>
                      </a:endParaRPr>
                    </a:p>
                    <a:p>
                      <a:pPr marL="0" marR="0" algn="just">
                        <a:lnSpc>
                          <a:spcPct val="115000"/>
                        </a:lnSpc>
                        <a:spcBef>
                          <a:spcPts val="0"/>
                        </a:spcBef>
                        <a:spcAft>
                          <a:spcPts val="800"/>
                        </a:spcAft>
                      </a:pPr>
                      <a:r>
                        <a:rPr lang="en-IN" sz="1400" b="1" dirty="0">
                          <a:effectLst/>
                        </a:rPr>
                        <a:t> </a:t>
                      </a:r>
                      <a:endParaRPr lang="en-US" sz="1200" b="1" dirty="0">
                        <a:effectLst/>
                      </a:endParaRPr>
                    </a:p>
                    <a:p>
                      <a:pPr marL="0" marR="0" algn="just">
                        <a:lnSpc>
                          <a:spcPct val="115000"/>
                        </a:lnSpc>
                        <a:spcBef>
                          <a:spcPts val="0"/>
                        </a:spcBef>
                        <a:spcAft>
                          <a:spcPts val="800"/>
                        </a:spcAft>
                      </a:pPr>
                      <a:r>
                        <a:rPr lang="en-IN" sz="1400" b="1" dirty="0">
                          <a:effectLst/>
                        </a:rPr>
                        <a:t>No. of incubation services- 652 (for 1377 beneficiaries)</a:t>
                      </a:r>
                      <a:endParaRPr lang="en-US" sz="1200" b="1" dirty="0">
                        <a:effectLst/>
                      </a:endParaRPr>
                    </a:p>
                    <a:p>
                      <a:pPr marL="0" marR="0" algn="just">
                        <a:lnSpc>
                          <a:spcPct val="115000"/>
                        </a:lnSpc>
                        <a:spcBef>
                          <a:spcPts val="0"/>
                        </a:spcBef>
                        <a:spcAft>
                          <a:spcPts val="800"/>
                        </a:spcAft>
                      </a:pPr>
                      <a:r>
                        <a:rPr lang="en-IN" sz="1400" b="1" dirty="0">
                          <a:effectLst/>
                        </a:rPr>
                        <a:t> </a:t>
                      </a:r>
                      <a:endParaRPr lang="en-US" sz="1200" b="1" dirty="0">
                        <a:effectLst/>
                      </a:endParaRPr>
                    </a:p>
                    <a:p>
                      <a:pPr marL="0" marR="0" algn="just">
                        <a:lnSpc>
                          <a:spcPct val="115000"/>
                        </a:lnSpc>
                        <a:spcBef>
                          <a:spcPts val="0"/>
                        </a:spcBef>
                        <a:spcAft>
                          <a:spcPts val="800"/>
                        </a:spcAft>
                      </a:pPr>
                      <a:r>
                        <a:rPr lang="en-IN" sz="1400" b="1" dirty="0">
                          <a:effectLst/>
                        </a:rPr>
                        <a:t>No. of consultancy/technical guidelines services- 497 (for 1480 beneficiaries)</a:t>
                      </a:r>
                      <a:endParaRPr lang="en-US" sz="1200" b="1" dirty="0">
                        <a:effectLst/>
                      </a:endParaRPr>
                    </a:p>
                    <a:p>
                      <a:pPr marL="0" marR="0" algn="just">
                        <a:lnSpc>
                          <a:spcPct val="115000"/>
                        </a:lnSpc>
                        <a:spcBef>
                          <a:spcPts val="0"/>
                        </a:spcBef>
                        <a:spcAft>
                          <a:spcPts val="800"/>
                        </a:spcAft>
                      </a:pPr>
                      <a:r>
                        <a:rPr lang="en-IN" sz="1400" b="1" dirty="0">
                          <a:effectLst/>
                        </a:rPr>
                        <a:t> </a:t>
                      </a:r>
                      <a:endParaRPr lang="en-US" sz="1200" b="1" dirty="0">
                        <a:effectLst/>
                      </a:endParaRPr>
                    </a:p>
                    <a:p>
                      <a:pPr marL="0" marR="0" algn="just">
                        <a:lnSpc>
                          <a:spcPct val="115000"/>
                        </a:lnSpc>
                        <a:spcBef>
                          <a:spcPts val="0"/>
                        </a:spcBef>
                        <a:spcAft>
                          <a:spcPts val="800"/>
                        </a:spcAft>
                      </a:pPr>
                      <a:r>
                        <a:rPr lang="en-IN" sz="1400" b="1" dirty="0">
                          <a:effectLst/>
                        </a:rPr>
                        <a:t>74 entrepreneurs initiated their own food processing companies and running successfully</a:t>
                      </a:r>
                      <a:endParaRPr lang="en-US" sz="1200" b="1" dirty="0">
                        <a:effectLst/>
                      </a:endParaRPr>
                    </a:p>
                    <a:p>
                      <a:pPr marL="0" marR="0" algn="just">
                        <a:lnSpc>
                          <a:spcPct val="115000"/>
                        </a:lnSpc>
                        <a:spcBef>
                          <a:spcPts val="0"/>
                        </a:spcBef>
                        <a:spcAft>
                          <a:spcPts val="800"/>
                        </a:spcAft>
                      </a:pPr>
                      <a:r>
                        <a:rPr lang="en-IN" sz="1400" b="1" dirty="0">
                          <a:effectLst/>
                        </a:rPr>
                        <a:t> </a:t>
                      </a:r>
                      <a:endParaRPr lang="en-US" sz="1200" b="1" dirty="0">
                        <a:effectLst/>
                      </a:endParaRPr>
                    </a:p>
                    <a:p>
                      <a:pPr marL="0" marR="0" algn="just">
                        <a:lnSpc>
                          <a:spcPct val="115000"/>
                        </a:lnSpc>
                        <a:spcBef>
                          <a:spcPts val="0"/>
                        </a:spcBef>
                        <a:spcAft>
                          <a:spcPts val="800"/>
                        </a:spcAft>
                      </a:pPr>
                      <a:r>
                        <a:rPr lang="en-IN" sz="1400" b="1" dirty="0">
                          <a:effectLst/>
                        </a:rPr>
                        <a:t>No. of demonstrations for mobile processing unit- 55 (for 61700 beneficiaries)</a:t>
                      </a:r>
                      <a:endParaRPr lang="en-US" sz="1200" b="1" dirty="0">
                        <a:effectLst/>
                        <a:latin typeface="Calibri" panose="020F0502020204030204" pitchFamily="34" charset="0"/>
                        <a:ea typeface="Calibri" panose="020F0502020204030204" pitchFamily="34" charset="0"/>
                        <a:cs typeface="Mangal"/>
                      </a:endParaRPr>
                    </a:p>
                  </a:txBody>
                  <a:tcPr marL="56053" marR="56053" marT="0" marB="0"/>
                </a:tc>
                <a:extLst>
                  <a:ext uri="{0D108BD9-81ED-4DB2-BD59-A6C34878D82A}">
                    <a16:rowId xmlns:a16="http://schemas.microsoft.com/office/drawing/2014/main" val="3609675869"/>
                  </a:ext>
                </a:extLst>
              </a:tr>
            </a:tbl>
          </a:graphicData>
        </a:graphic>
      </p:graphicFrame>
    </p:spTree>
    <p:extLst>
      <p:ext uri="{BB962C8B-B14F-4D97-AF65-F5344CB8AC3E}">
        <p14:creationId xmlns:p14="http://schemas.microsoft.com/office/powerpoint/2010/main" val="5123167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938881434"/>
              </p:ext>
            </p:extLst>
          </p:nvPr>
        </p:nvGraphicFramePr>
        <p:xfrm>
          <a:off x="838200" y="533399"/>
          <a:ext cx="7010400" cy="5991412"/>
        </p:xfrm>
        <a:graphic>
          <a:graphicData uri="http://schemas.openxmlformats.org/drawingml/2006/table">
            <a:tbl>
              <a:tblPr firstRow="1" firstCol="1" bandRow="1">
                <a:tableStyleId>{5C22544A-7EE6-4342-B048-85BDC9FD1C3A}</a:tableStyleId>
              </a:tblPr>
              <a:tblGrid>
                <a:gridCol w="643704">
                  <a:extLst>
                    <a:ext uri="{9D8B030D-6E8A-4147-A177-3AD203B41FA5}">
                      <a16:colId xmlns:a16="http://schemas.microsoft.com/office/drawing/2014/main" val="4252930154"/>
                    </a:ext>
                  </a:extLst>
                </a:gridCol>
                <a:gridCol w="3061944">
                  <a:extLst>
                    <a:ext uri="{9D8B030D-6E8A-4147-A177-3AD203B41FA5}">
                      <a16:colId xmlns:a16="http://schemas.microsoft.com/office/drawing/2014/main" val="1824715396"/>
                    </a:ext>
                  </a:extLst>
                </a:gridCol>
                <a:gridCol w="3304752">
                  <a:extLst>
                    <a:ext uri="{9D8B030D-6E8A-4147-A177-3AD203B41FA5}">
                      <a16:colId xmlns:a16="http://schemas.microsoft.com/office/drawing/2014/main" val="1954579694"/>
                    </a:ext>
                  </a:extLst>
                </a:gridCol>
              </a:tblGrid>
              <a:tr h="164155">
                <a:tc>
                  <a:txBody>
                    <a:bodyPr/>
                    <a:lstStyle/>
                    <a:p>
                      <a:pPr marL="0" marR="0" algn="ctr">
                        <a:lnSpc>
                          <a:spcPct val="115000"/>
                        </a:lnSpc>
                        <a:spcBef>
                          <a:spcPts val="0"/>
                        </a:spcBef>
                        <a:spcAft>
                          <a:spcPts val="800"/>
                        </a:spcAft>
                      </a:pPr>
                      <a:r>
                        <a:rPr lang="en-IN" sz="1200" b="1" dirty="0">
                          <a:effectLst/>
                        </a:rPr>
                        <a:t>7</a:t>
                      </a:r>
                      <a:endParaRPr lang="en-US" sz="1100" b="1" dirty="0">
                        <a:effectLst/>
                        <a:latin typeface="Calibri" panose="020F0502020204030204" pitchFamily="34" charset="0"/>
                        <a:ea typeface="Calibri" panose="020F0502020204030204" pitchFamily="34" charset="0"/>
                        <a:cs typeface="Mangal"/>
                      </a:endParaRPr>
                    </a:p>
                  </a:txBody>
                  <a:tcPr marL="39967" marR="39967" marT="0" marB="0"/>
                </a:tc>
                <a:tc gridSpan="2">
                  <a:txBody>
                    <a:bodyPr/>
                    <a:lstStyle/>
                    <a:p>
                      <a:pPr marL="0" marR="0" algn="just">
                        <a:lnSpc>
                          <a:spcPct val="115000"/>
                        </a:lnSpc>
                        <a:spcBef>
                          <a:spcPts val="0"/>
                        </a:spcBef>
                        <a:spcAft>
                          <a:spcPts val="800"/>
                        </a:spcAft>
                      </a:pPr>
                      <a:r>
                        <a:rPr lang="en-IN" sz="1200" b="1" dirty="0">
                          <a:effectLst/>
                        </a:rPr>
                        <a:t>Liaison Office </a:t>
                      </a:r>
                      <a:endParaRPr lang="en-US" sz="1100" b="1" dirty="0">
                        <a:effectLst/>
                        <a:latin typeface="Calibri" panose="020F0502020204030204" pitchFamily="34" charset="0"/>
                        <a:ea typeface="Calibri" panose="020F0502020204030204" pitchFamily="34" charset="0"/>
                        <a:cs typeface="Mangal"/>
                      </a:endParaRPr>
                    </a:p>
                  </a:txBody>
                  <a:tcPr marL="39967" marR="39967" marT="0" marB="0"/>
                </a:tc>
                <a:tc hMerge="1">
                  <a:txBody>
                    <a:bodyPr/>
                    <a:lstStyle/>
                    <a:p>
                      <a:endParaRPr lang="en-US"/>
                    </a:p>
                  </a:txBody>
                  <a:tcPr/>
                </a:tc>
                <a:extLst>
                  <a:ext uri="{0D108BD9-81ED-4DB2-BD59-A6C34878D82A}">
                    <a16:rowId xmlns:a16="http://schemas.microsoft.com/office/drawing/2014/main" val="1139493450"/>
                  </a:ext>
                </a:extLst>
              </a:tr>
              <a:tr h="164155">
                <a:tc>
                  <a:txBody>
                    <a:bodyPr/>
                    <a:lstStyle/>
                    <a:p>
                      <a:pPr marL="0" marR="0" algn="ctr">
                        <a:lnSpc>
                          <a:spcPct val="115000"/>
                        </a:lnSpc>
                        <a:spcBef>
                          <a:spcPts val="0"/>
                        </a:spcBef>
                        <a:spcAft>
                          <a:spcPts val="800"/>
                        </a:spcAft>
                      </a:pPr>
                      <a:r>
                        <a:rPr lang="en-IN" sz="1200" b="1">
                          <a:effectLst/>
                        </a:rPr>
                        <a:t> </a:t>
                      </a:r>
                      <a:endParaRPr lang="en-US" sz="1100" b="1">
                        <a:effectLst/>
                        <a:latin typeface="Calibri" panose="020F0502020204030204" pitchFamily="34" charset="0"/>
                        <a:ea typeface="Calibri" panose="020F0502020204030204" pitchFamily="34" charset="0"/>
                        <a:cs typeface="Mangal"/>
                      </a:endParaRPr>
                    </a:p>
                  </a:txBody>
                  <a:tcPr marL="39967" marR="39967" marT="0" marB="0"/>
                </a:tc>
                <a:tc>
                  <a:txBody>
                    <a:bodyPr/>
                    <a:lstStyle/>
                    <a:p>
                      <a:pPr marL="0" marR="0" algn="just">
                        <a:lnSpc>
                          <a:spcPct val="115000"/>
                        </a:lnSpc>
                        <a:spcBef>
                          <a:spcPts val="0"/>
                        </a:spcBef>
                        <a:spcAft>
                          <a:spcPts val="800"/>
                        </a:spcAft>
                      </a:pPr>
                      <a:r>
                        <a:rPr lang="en-IN" sz="1200" b="1" dirty="0">
                          <a:effectLst/>
                        </a:rPr>
                        <a:t>Initiated LO at Guwahati in 2013</a:t>
                      </a:r>
                      <a:endParaRPr lang="en-US" sz="1100" b="1" dirty="0">
                        <a:effectLst/>
                        <a:latin typeface="Calibri" panose="020F0502020204030204" pitchFamily="34" charset="0"/>
                        <a:ea typeface="Calibri" panose="020F0502020204030204" pitchFamily="34" charset="0"/>
                        <a:cs typeface="Mangal"/>
                      </a:endParaRPr>
                    </a:p>
                  </a:txBody>
                  <a:tcPr marL="39967" marR="39967" marT="0" marB="0"/>
                </a:tc>
                <a:tc>
                  <a:txBody>
                    <a:bodyPr/>
                    <a:lstStyle/>
                    <a:p>
                      <a:pPr marL="0" marR="0" algn="just">
                        <a:lnSpc>
                          <a:spcPct val="115000"/>
                        </a:lnSpc>
                        <a:spcBef>
                          <a:spcPts val="0"/>
                        </a:spcBef>
                        <a:spcAft>
                          <a:spcPts val="800"/>
                        </a:spcAft>
                      </a:pPr>
                      <a:r>
                        <a:rPr lang="en-IN" sz="1200" b="1">
                          <a:effectLst/>
                        </a:rPr>
                        <a:t>Initiated LO at Bathinda in 2018</a:t>
                      </a:r>
                      <a:endParaRPr lang="en-US" sz="1100" b="1">
                        <a:effectLst/>
                        <a:latin typeface="Calibri" panose="020F0502020204030204" pitchFamily="34" charset="0"/>
                        <a:ea typeface="Calibri" panose="020F0502020204030204" pitchFamily="34" charset="0"/>
                        <a:cs typeface="Mangal"/>
                      </a:endParaRPr>
                    </a:p>
                  </a:txBody>
                  <a:tcPr marL="39967" marR="39967" marT="0" marB="0"/>
                </a:tc>
                <a:extLst>
                  <a:ext uri="{0D108BD9-81ED-4DB2-BD59-A6C34878D82A}">
                    <a16:rowId xmlns:a16="http://schemas.microsoft.com/office/drawing/2014/main" val="2942010419"/>
                  </a:ext>
                </a:extLst>
              </a:tr>
              <a:tr h="164155">
                <a:tc>
                  <a:txBody>
                    <a:bodyPr/>
                    <a:lstStyle/>
                    <a:p>
                      <a:pPr marL="0" marR="0" algn="ctr">
                        <a:lnSpc>
                          <a:spcPct val="115000"/>
                        </a:lnSpc>
                        <a:spcBef>
                          <a:spcPts val="0"/>
                        </a:spcBef>
                        <a:spcAft>
                          <a:spcPts val="800"/>
                        </a:spcAft>
                      </a:pPr>
                      <a:r>
                        <a:rPr lang="en-IN" sz="1200" b="1">
                          <a:effectLst/>
                        </a:rPr>
                        <a:t>8</a:t>
                      </a:r>
                      <a:endParaRPr lang="en-US" sz="1100" b="1">
                        <a:effectLst/>
                        <a:latin typeface="Calibri" panose="020F0502020204030204" pitchFamily="34" charset="0"/>
                        <a:ea typeface="Calibri" panose="020F0502020204030204" pitchFamily="34" charset="0"/>
                        <a:cs typeface="Mangal"/>
                      </a:endParaRPr>
                    </a:p>
                  </a:txBody>
                  <a:tcPr marL="39967" marR="39967" marT="0" marB="0"/>
                </a:tc>
                <a:tc gridSpan="2">
                  <a:txBody>
                    <a:bodyPr/>
                    <a:lstStyle/>
                    <a:p>
                      <a:pPr marL="0" marR="0" algn="just">
                        <a:lnSpc>
                          <a:spcPct val="115000"/>
                        </a:lnSpc>
                        <a:spcBef>
                          <a:spcPts val="0"/>
                        </a:spcBef>
                        <a:spcAft>
                          <a:spcPts val="800"/>
                        </a:spcAft>
                      </a:pPr>
                      <a:r>
                        <a:rPr lang="en-IN" sz="1200" b="1" dirty="0">
                          <a:effectLst/>
                        </a:rPr>
                        <a:t>Accreditation</a:t>
                      </a:r>
                      <a:endParaRPr lang="en-US" sz="1100" b="1" dirty="0">
                        <a:effectLst/>
                        <a:latin typeface="Calibri" panose="020F0502020204030204" pitchFamily="34" charset="0"/>
                        <a:ea typeface="Calibri" panose="020F0502020204030204" pitchFamily="34" charset="0"/>
                        <a:cs typeface="Mangal"/>
                      </a:endParaRPr>
                    </a:p>
                  </a:txBody>
                  <a:tcPr marL="39967" marR="39967" marT="0" marB="0"/>
                </a:tc>
                <a:tc hMerge="1">
                  <a:txBody>
                    <a:bodyPr/>
                    <a:lstStyle/>
                    <a:p>
                      <a:endParaRPr lang="en-US"/>
                    </a:p>
                  </a:txBody>
                  <a:tcPr/>
                </a:tc>
                <a:extLst>
                  <a:ext uri="{0D108BD9-81ED-4DB2-BD59-A6C34878D82A}">
                    <a16:rowId xmlns:a16="http://schemas.microsoft.com/office/drawing/2014/main" val="1256928255"/>
                  </a:ext>
                </a:extLst>
              </a:tr>
              <a:tr h="2771327">
                <a:tc>
                  <a:txBody>
                    <a:bodyPr/>
                    <a:lstStyle/>
                    <a:p>
                      <a:pPr marL="0" marR="0" algn="ctr">
                        <a:lnSpc>
                          <a:spcPct val="115000"/>
                        </a:lnSpc>
                        <a:spcBef>
                          <a:spcPts val="0"/>
                        </a:spcBef>
                        <a:spcAft>
                          <a:spcPts val="800"/>
                        </a:spcAft>
                      </a:pPr>
                      <a:r>
                        <a:rPr lang="en-IN" sz="1200" b="1">
                          <a:effectLst/>
                        </a:rPr>
                        <a:t> </a:t>
                      </a:r>
                      <a:endParaRPr lang="en-US" sz="1100" b="1">
                        <a:effectLst/>
                        <a:latin typeface="Calibri" panose="020F0502020204030204" pitchFamily="34" charset="0"/>
                        <a:ea typeface="Calibri" panose="020F0502020204030204" pitchFamily="34" charset="0"/>
                        <a:cs typeface="Mangal"/>
                      </a:endParaRPr>
                    </a:p>
                  </a:txBody>
                  <a:tcPr marL="39967" marR="39967" marT="0" marB="0"/>
                </a:tc>
                <a:tc>
                  <a:txBody>
                    <a:bodyPr/>
                    <a:lstStyle/>
                    <a:p>
                      <a:pPr marL="0" marR="0" algn="just">
                        <a:lnSpc>
                          <a:spcPct val="115000"/>
                        </a:lnSpc>
                        <a:spcBef>
                          <a:spcPts val="0"/>
                        </a:spcBef>
                        <a:spcAft>
                          <a:spcPts val="800"/>
                        </a:spcAft>
                      </a:pPr>
                      <a:r>
                        <a:rPr lang="en-IN" sz="1200" b="1" dirty="0">
                          <a:effectLst/>
                        </a:rPr>
                        <a:t>NABL accreditation for Food Testing Laboratory in 2009 with 13 scopes</a:t>
                      </a:r>
                      <a:endParaRPr lang="en-US" sz="1100" b="1" dirty="0">
                        <a:effectLst/>
                        <a:latin typeface="Calibri" panose="020F0502020204030204" pitchFamily="34" charset="0"/>
                        <a:ea typeface="Calibri" panose="020F0502020204030204" pitchFamily="34" charset="0"/>
                        <a:cs typeface="Mangal"/>
                      </a:endParaRPr>
                    </a:p>
                  </a:txBody>
                  <a:tcPr marL="39967" marR="39967" marT="0" marB="0"/>
                </a:tc>
                <a:tc>
                  <a:txBody>
                    <a:bodyPr/>
                    <a:lstStyle/>
                    <a:p>
                      <a:pPr marL="0" marR="0" algn="just">
                        <a:lnSpc>
                          <a:spcPct val="115000"/>
                        </a:lnSpc>
                        <a:spcBef>
                          <a:spcPts val="0"/>
                        </a:spcBef>
                        <a:spcAft>
                          <a:spcPts val="800"/>
                        </a:spcAft>
                      </a:pPr>
                      <a:r>
                        <a:rPr lang="en-IN" sz="1200" b="1" dirty="0">
                          <a:effectLst/>
                        </a:rPr>
                        <a:t>Number of scope increased to 76 in 2015</a:t>
                      </a:r>
                      <a:endParaRPr lang="en-US" sz="1100" b="1" dirty="0">
                        <a:effectLst/>
                      </a:endParaRPr>
                    </a:p>
                    <a:p>
                      <a:pPr marL="0" marR="0" algn="just">
                        <a:lnSpc>
                          <a:spcPct val="115000"/>
                        </a:lnSpc>
                        <a:spcBef>
                          <a:spcPts val="0"/>
                        </a:spcBef>
                        <a:spcAft>
                          <a:spcPts val="800"/>
                        </a:spcAft>
                      </a:pPr>
                      <a:r>
                        <a:rPr lang="en-IN" sz="1200" b="1" dirty="0">
                          <a:effectLst/>
                        </a:rPr>
                        <a:t> </a:t>
                      </a:r>
                      <a:endParaRPr lang="en-US" sz="1100" b="1" dirty="0">
                        <a:effectLst/>
                      </a:endParaRPr>
                    </a:p>
                    <a:p>
                      <a:pPr marL="0" marR="0" algn="just">
                        <a:lnSpc>
                          <a:spcPct val="115000"/>
                        </a:lnSpc>
                        <a:spcBef>
                          <a:spcPts val="0"/>
                        </a:spcBef>
                        <a:spcAft>
                          <a:spcPts val="800"/>
                        </a:spcAft>
                      </a:pPr>
                      <a:r>
                        <a:rPr lang="en-IN" sz="1200" b="1" dirty="0">
                          <a:effectLst/>
                        </a:rPr>
                        <a:t>NABL accreditation for biological sample analysis in 2017 with 34 scope parameters</a:t>
                      </a:r>
                      <a:endParaRPr lang="en-US" sz="1100" b="1" dirty="0">
                        <a:effectLst/>
                      </a:endParaRPr>
                    </a:p>
                    <a:p>
                      <a:pPr marL="0" marR="0" algn="just">
                        <a:lnSpc>
                          <a:spcPct val="115000"/>
                        </a:lnSpc>
                        <a:spcBef>
                          <a:spcPts val="0"/>
                        </a:spcBef>
                        <a:spcAft>
                          <a:spcPts val="800"/>
                        </a:spcAft>
                      </a:pPr>
                      <a:r>
                        <a:rPr lang="en-IN" sz="1200" b="1" dirty="0">
                          <a:effectLst/>
                        </a:rPr>
                        <a:t> </a:t>
                      </a:r>
                      <a:endParaRPr lang="en-US" sz="1100" b="1" dirty="0">
                        <a:effectLst/>
                      </a:endParaRPr>
                    </a:p>
                    <a:p>
                      <a:pPr marL="0" marR="0" algn="just">
                        <a:lnSpc>
                          <a:spcPct val="115000"/>
                        </a:lnSpc>
                        <a:spcBef>
                          <a:spcPts val="0"/>
                        </a:spcBef>
                        <a:spcAft>
                          <a:spcPts val="800"/>
                        </a:spcAft>
                      </a:pPr>
                      <a:r>
                        <a:rPr lang="en-IN" sz="1200" b="1" dirty="0">
                          <a:effectLst/>
                        </a:rPr>
                        <a:t>Received FSSAI referral lab status for Food Safety &amp; Quality Testing Laboratory in 2015</a:t>
                      </a:r>
                      <a:endParaRPr lang="en-US" sz="1100" b="1" dirty="0">
                        <a:effectLst/>
                      </a:endParaRPr>
                    </a:p>
                    <a:p>
                      <a:pPr marL="0" marR="0" algn="just">
                        <a:lnSpc>
                          <a:spcPct val="115000"/>
                        </a:lnSpc>
                        <a:spcBef>
                          <a:spcPts val="0"/>
                        </a:spcBef>
                        <a:spcAft>
                          <a:spcPts val="800"/>
                        </a:spcAft>
                      </a:pPr>
                      <a:r>
                        <a:rPr lang="en-IN" sz="1200" b="1" dirty="0">
                          <a:effectLst/>
                        </a:rPr>
                        <a:t> </a:t>
                      </a:r>
                      <a:endParaRPr lang="en-US" sz="1100" b="1" dirty="0">
                        <a:effectLst/>
                      </a:endParaRPr>
                    </a:p>
                    <a:p>
                      <a:pPr marL="0" marR="0" algn="just">
                        <a:lnSpc>
                          <a:spcPct val="115000"/>
                        </a:lnSpc>
                        <a:spcBef>
                          <a:spcPts val="0"/>
                        </a:spcBef>
                        <a:spcAft>
                          <a:spcPts val="800"/>
                        </a:spcAft>
                      </a:pPr>
                      <a:r>
                        <a:rPr lang="en-IN" sz="1200" b="1" dirty="0">
                          <a:effectLst/>
                        </a:rPr>
                        <a:t>ISO &amp; HACCP certification for Food Processing Business Incubation </a:t>
                      </a:r>
                      <a:r>
                        <a:rPr lang="en-IN" sz="1200" b="1" dirty="0" err="1">
                          <a:effectLst/>
                        </a:rPr>
                        <a:t>Center</a:t>
                      </a:r>
                      <a:endParaRPr lang="en-US" sz="1100" b="1" dirty="0">
                        <a:effectLst/>
                        <a:latin typeface="Calibri" panose="020F0502020204030204" pitchFamily="34" charset="0"/>
                        <a:ea typeface="Calibri" panose="020F0502020204030204" pitchFamily="34" charset="0"/>
                        <a:cs typeface="Mangal"/>
                      </a:endParaRPr>
                    </a:p>
                  </a:txBody>
                  <a:tcPr marL="39967" marR="39967" marT="0" marB="0"/>
                </a:tc>
                <a:extLst>
                  <a:ext uri="{0D108BD9-81ED-4DB2-BD59-A6C34878D82A}">
                    <a16:rowId xmlns:a16="http://schemas.microsoft.com/office/drawing/2014/main" val="812187532"/>
                  </a:ext>
                </a:extLst>
              </a:tr>
              <a:tr h="164155">
                <a:tc>
                  <a:txBody>
                    <a:bodyPr/>
                    <a:lstStyle/>
                    <a:p>
                      <a:pPr marL="0" marR="0" algn="ctr">
                        <a:lnSpc>
                          <a:spcPct val="115000"/>
                        </a:lnSpc>
                        <a:spcBef>
                          <a:spcPts val="0"/>
                        </a:spcBef>
                        <a:spcAft>
                          <a:spcPts val="800"/>
                        </a:spcAft>
                      </a:pPr>
                      <a:r>
                        <a:rPr lang="en-IN" sz="1200" b="1">
                          <a:effectLst/>
                        </a:rPr>
                        <a:t>9</a:t>
                      </a:r>
                      <a:endParaRPr lang="en-US" sz="1100" b="1">
                        <a:effectLst/>
                        <a:latin typeface="Calibri" panose="020F0502020204030204" pitchFamily="34" charset="0"/>
                        <a:ea typeface="Calibri" panose="020F0502020204030204" pitchFamily="34" charset="0"/>
                        <a:cs typeface="Mangal"/>
                      </a:endParaRPr>
                    </a:p>
                  </a:txBody>
                  <a:tcPr marL="39967" marR="39967" marT="0" marB="0"/>
                </a:tc>
                <a:tc gridSpan="2">
                  <a:txBody>
                    <a:bodyPr/>
                    <a:lstStyle/>
                    <a:p>
                      <a:pPr marL="0" marR="0" algn="just">
                        <a:lnSpc>
                          <a:spcPct val="115000"/>
                        </a:lnSpc>
                        <a:spcBef>
                          <a:spcPts val="0"/>
                        </a:spcBef>
                        <a:spcAft>
                          <a:spcPts val="800"/>
                        </a:spcAft>
                      </a:pPr>
                      <a:r>
                        <a:rPr lang="en-IN" sz="1200" b="1" dirty="0">
                          <a:effectLst/>
                        </a:rPr>
                        <a:t>Awards received</a:t>
                      </a:r>
                      <a:endParaRPr lang="en-US" sz="1100" b="1" dirty="0">
                        <a:effectLst/>
                        <a:latin typeface="Calibri" panose="020F0502020204030204" pitchFamily="34" charset="0"/>
                        <a:ea typeface="Calibri" panose="020F0502020204030204" pitchFamily="34" charset="0"/>
                        <a:cs typeface="Mangal"/>
                      </a:endParaRPr>
                    </a:p>
                  </a:txBody>
                  <a:tcPr marL="39967" marR="39967" marT="0" marB="0"/>
                </a:tc>
                <a:tc hMerge="1">
                  <a:txBody>
                    <a:bodyPr/>
                    <a:lstStyle/>
                    <a:p>
                      <a:endParaRPr lang="en-US"/>
                    </a:p>
                  </a:txBody>
                  <a:tcPr/>
                </a:tc>
                <a:extLst>
                  <a:ext uri="{0D108BD9-81ED-4DB2-BD59-A6C34878D82A}">
                    <a16:rowId xmlns:a16="http://schemas.microsoft.com/office/drawing/2014/main" val="1817231789"/>
                  </a:ext>
                </a:extLst>
              </a:tr>
              <a:tr h="2395003">
                <a:tc>
                  <a:txBody>
                    <a:bodyPr/>
                    <a:lstStyle/>
                    <a:p>
                      <a:pPr marL="0" marR="0" algn="ctr">
                        <a:lnSpc>
                          <a:spcPct val="115000"/>
                        </a:lnSpc>
                        <a:spcBef>
                          <a:spcPts val="0"/>
                        </a:spcBef>
                        <a:spcAft>
                          <a:spcPts val="800"/>
                        </a:spcAft>
                      </a:pPr>
                      <a:r>
                        <a:rPr lang="en-IN" sz="1200" b="1">
                          <a:effectLst/>
                        </a:rPr>
                        <a:t> </a:t>
                      </a:r>
                      <a:endParaRPr lang="en-US" sz="1100" b="1">
                        <a:effectLst/>
                        <a:latin typeface="Calibri" panose="020F0502020204030204" pitchFamily="34" charset="0"/>
                        <a:ea typeface="Calibri" panose="020F0502020204030204" pitchFamily="34" charset="0"/>
                        <a:cs typeface="Mangal"/>
                      </a:endParaRPr>
                    </a:p>
                  </a:txBody>
                  <a:tcPr marL="39967" marR="39967" marT="0" marB="0"/>
                </a:tc>
                <a:tc>
                  <a:txBody>
                    <a:bodyPr/>
                    <a:lstStyle/>
                    <a:p>
                      <a:pPr marL="0" marR="0" algn="just">
                        <a:lnSpc>
                          <a:spcPct val="115000"/>
                        </a:lnSpc>
                        <a:spcBef>
                          <a:spcPts val="0"/>
                        </a:spcBef>
                        <a:spcAft>
                          <a:spcPts val="800"/>
                        </a:spcAft>
                      </a:pPr>
                      <a:r>
                        <a:rPr lang="en-IN" sz="1200" b="1">
                          <a:effectLst/>
                        </a:rPr>
                        <a:t>2- ICAR team research award</a:t>
                      </a:r>
                      <a:endParaRPr lang="en-US" sz="1100" b="1">
                        <a:effectLst/>
                        <a:latin typeface="Calibri" panose="020F0502020204030204" pitchFamily="34" charset="0"/>
                        <a:ea typeface="Calibri" panose="020F0502020204030204" pitchFamily="34" charset="0"/>
                        <a:cs typeface="Mangal"/>
                      </a:endParaRPr>
                    </a:p>
                  </a:txBody>
                  <a:tcPr marL="39967" marR="39967" marT="0" marB="0"/>
                </a:tc>
                <a:tc>
                  <a:txBody>
                    <a:bodyPr/>
                    <a:lstStyle/>
                    <a:p>
                      <a:pPr marL="342900" marR="0" lvl="0" indent="-342900" algn="just">
                        <a:lnSpc>
                          <a:spcPct val="115000"/>
                        </a:lnSpc>
                        <a:spcBef>
                          <a:spcPts val="0"/>
                        </a:spcBef>
                        <a:spcAft>
                          <a:spcPts val="0"/>
                        </a:spcAft>
                        <a:buFont typeface="Symbol" panose="05050102010706020507" pitchFamily="18" charset="2"/>
                        <a:buChar char=""/>
                      </a:pPr>
                      <a:r>
                        <a:rPr lang="en-US" sz="1200" b="1" dirty="0">
                          <a:effectLst/>
                        </a:rPr>
                        <a:t>Best Food Processing Institute by 11th National Education Summit &amp; Awards 2017</a:t>
                      </a:r>
                      <a:endParaRPr lang="en-US" sz="1100" b="1" dirty="0">
                        <a:effectLst/>
                      </a:endParaRPr>
                    </a:p>
                    <a:p>
                      <a:pPr marL="342900" marR="0" lvl="0" indent="-342900" algn="just">
                        <a:lnSpc>
                          <a:spcPct val="115000"/>
                        </a:lnSpc>
                        <a:spcBef>
                          <a:spcPts val="0"/>
                        </a:spcBef>
                        <a:spcAft>
                          <a:spcPts val="0"/>
                        </a:spcAft>
                        <a:buFont typeface="Symbol" panose="05050102010706020507" pitchFamily="18" charset="2"/>
                        <a:buChar char=""/>
                      </a:pPr>
                      <a:r>
                        <a:rPr lang="en-US" sz="1200" b="1" dirty="0">
                          <a:effectLst/>
                        </a:rPr>
                        <a:t>Best Institute in India for women skill development by ASSOCHAM Summit cum Award on ‘SKILLING INDIA’</a:t>
                      </a:r>
                      <a:endParaRPr lang="en-US" sz="1100" b="1" dirty="0">
                        <a:effectLst/>
                      </a:endParaRPr>
                    </a:p>
                    <a:p>
                      <a:pPr marL="342900" marR="0" lvl="0" indent="-342900" algn="just">
                        <a:lnSpc>
                          <a:spcPct val="115000"/>
                        </a:lnSpc>
                        <a:spcBef>
                          <a:spcPts val="0"/>
                        </a:spcBef>
                        <a:spcAft>
                          <a:spcPts val="0"/>
                        </a:spcAft>
                        <a:buFont typeface="Symbol" panose="05050102010706020507" pitchFamily="18" charset="2"/>
                        <a:buChar char=""/>
                      </a:pPr>
                      <a:r>
                        <a:rPr lang="en-IN" sz="1200" b="1" dirty="0">
                          <a:effectLst/>
                        </a:rPr>
                        <a:t>In recognition of contribution in promoting food security &amp; research by </a:t>
                      </a:r>
                      <a:r>
                        <a:rPr lang="en-US" sz="1200" b="1" dirty="0">
                          <a:effectLst/>
                        </a:rPr>
                        <a:t>Indian Technology Congress 2017 -  </a:t>
                      </a:r>
                      <a:r>
                        <a:rPr lang="en-US" sz="1200" b="1" dirty="0" err="1">
                          <a:effectLst/>
                        </a:rPr>
                        <a:t>Agri</a:t>
                      </a:r>
                      <a:r>
                        <a:rPr lang="en-US" sz="1200" b="1" dirty="0">
                          <a:effectLst/>
                        </a:rPr>
                        <a:t> Tech Inclusion</a:t>
                      </a:r>
                      <a:endParaRPr lang="en-US" sz="1100" b="1" dirty="0">
                        <a:effectLst/>
                      </a:endParaRPr>
                    </a:p>
                    <a:p>
                      <a:pPr marL="342900" marR="0" lvl="0" indent="-342900" algn="just">
                        <a:lnSpc>
                          <a:spcPct val="115000"/>
                        </a:lnSpc>
                        <a:spcBef>
                          <a:spcPts val="0"/>
                        </a:spcBef>
                        <a:spcAft>
                          <a:spcPts val="1000"/>
                        </a:spcAft>
                        <a:buFont typeface="Symbol" panose="05050102010706020507" pitchFamily="18" charset="2"/>
                        <a:buChar char=""/>
                      </a:pPr>
                      <a:r>
                        <a:rPr lang="en-US" sz="1200" b="1" dirty="0" err="1">
                          <a:effectLst/>
                        </a:rPr>
                        <a:t>Skoch</a:t>
                      </a:r>
                      <a:r>
                        <a:rPr lang="en-US" sz="1200" b="1" dirty="0">
                          <a:effectLst/>
                        </a:rPr>
                        <a:t> “Safe Food” Award- 2017</a:t>
                      </a:r>
                      <a:endParaRPr lang="en-US" sz="1100" b="1" dirty="0">
                        <a:effectLst/>
                      </a:endParaRPr>
                    </a:p>
                    <a:p>
                      <a:pPr marL="0" marR="0" algn="just">
                        <a:lnSpc>
                          <a:spcPct val="115000"/>
                        </a:lnSpc>
                        <a:spcBef>
                          <a:spcPts val="0"/>
                        </a:spcBef>
                        <a:spcAft>
                          <a:spcPts val="800"/>
                        </a:spcAft>
                      </a:pPr>
                      <a:r>
                        <a:rPr lang="en-IN" sz="1200" b="1" dirty="0">
                          <a:effectLst/>
                        </a:rPr>
                        <a:t> </a:t>
                      </a:r>
                      <a:endParaRPr lang="en-US" sz="1100" b="1" dirty="0">
                        <a:effectLst/>
                        <a:latin typeface="Calibri" panose="020F0502020204030204" pitchFamily="34" charset="0"/>
                        <a:ea typeface="Calibri" panose="020F0502020204030204" pitchFamily="34" charset="0"/>
                        <a:cs typeface="Mangal"/>
                      </a:endParaRPr>
                    </a:p>
                  </a:txBody>
                  <a:tcPr marL="39967" marR="39967" marT="0" marB="0"/>
                </a:tc>
                <a:extLst>
                  <a:ext uri="{0D108BD9-81ED-4DB2-BD59-A6C34878D82A}">
                    <a16:rowId xmlns:a16="http://schemas.microsoft.com/office/drawing/2014/main" val="197673592"/>
                  </a:ext>
                </a:extLst>
              </a:tr>
            </a:tbl>
          </a:graphicData>
        </a:graphic>
      </p:graphicFrame>
      <p:sp>
        <p:nvSpPr>
          <p:cNvPr id="4" name="Slide Number Placeholder 3"/>
          <p:cNvSpPr>
            <a:spLocks noGrp="1"/>
          </p:cNvSpPr>
          <p:nvPr>
            <p:ph type="sldNum" sz="quarter" idx="12"/>
          </p:nvPr>
        </p:nvSpPr>
        <p:spPr/>
        <p:txBody>
          <a:bodyPr/>
          <a:lstStyle/>
          <a:p>
            <a:fld id="{9EDA51F7-9BA2-48D3-A9DC-D5DA1EAE6853}" type="slidenum">
              <a:rPr lang="en-US" smtClean="0"/>
              <a:pPr/>
              <a:t>35</a:t>
            </a:fld>
            <a:endParaRPr lang="en-US"/>
          </a:p>
        </p:txBody>
      </p:sp>
    </p:spTree>
    <p:extLst>
      <p:ext uri="{BB962C8B-B14F-4D97-AF65-F5344CB8AC3E}">
        <p14:creationId xmlns:p14="http://schemas.microsoft.com/office/powerpoint/2010/main" val="13599612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457200"/>
            <a:ext cx="7772400" cy="1470025"/>
          </a:xfrm>
          <a:solidFill>
            <a:schemeClr val="accent2"/>
          </a:solidFill>
        </p:spPr>
        <p:txBody>
          <a:bodyPr/>
          <a:lstStyle/>
          <a:p>
            <a:r>
              <a:rPr lang="en-US" dirty="0"/>
              <a:t>Grievances </a:t>
            </a:r>
            <a:r>
              <a:rPr lang="en-US" dirty="0" err="1"/>
              <a:t>redressal</a:t>
            </a:r>
            <a:r>
              <a:rPr lang="en-US" dirty="0"/>
              <a:t> mechanism </a:t>
            </a:r>
          </a:p>
        </p:txBody>
      </p:sp>
      <p:sp>
        <p:nvSpPr>
          <p:cNvPr id="3" name="Subtitle 2"/>
          <p:cNvSpPr>
            <a:spLocks noGrp="1"/>
          </p:cNvSpPr>
          <p:nvPr>
            <p:ph type="subTitle" idx="1"/>
          </p:nvPr>
        </p:nvSpPr>
        <p:spPr>
          <a:xfrm>
            <a:off x="1524000" y="2133600"/>
            <a:ext cx="6400800" cy="3733800"/>
          </a:xfrm>
          <a:solidFill>
            <a:schemeClr val="accent6">
              <a:lumMod val="40000"/>
              <a:lumOff val="60000"/>
            </a:schemeClr>
          </a:solidFill>
        </p:spPr>
        <p:txBody>
          <a:bodyPr>
            <a:normAutofit/>
          </a:bodyPr>
          <a:lstStyle/>
          <a:p>
            <a:pPr marL="457200" indent="-457200" algn="just">
              <a:buFont typeface="Arial" panose="020B0604020202020204" pitchFamily="34" charset="0"/>
              <a:buChar char="•"/>
            </a:pPr>
            <a:r>
              <a:rPr lang="en-US" sz="2800" dirty="0"/>
              <a:t>MoFPI has initiated Grievances </a:t>
            </a:r>
            <a:r>
              <a:rPr lang="en-US" sz="2800" dirty="0" err="1"/>
              <a:t>redressal</a:t>
            </a:r>
            <a:r>
              <a:rPr lang="en-US" sz="2800" dirty="0"/>
              <a:t> mechanism and Personal Hearing is granted at the level of Minister FPI when ever there is a need as per the scheme guidelines for ensuring faster implementation.</a:t>
            </a:r>
          </a:p>
          <a:p>
            <a:pPr algn="just"/>
            <a:r>
              <a:rPr lang="en-US" sz="2800" dirty="0"/>
              <a:t> </a:t>
            </a:r>
          </a:p>
        </p:txBody>
      </p:sp>
      <p:sp>
        <p:nvSpPr>
          <p:cNvPr id="5" name="Slide Number Placeholder 4"/>
          <p:cNvSpPr>
            <a:spLocks noGrp="1"/>
          </p:cNvSpPr>
          <p:nvPr>
            <p:ph type="sldNum" sz="quarter" idx="12"/>
          </p:nvPr>
        </p:nvSpPr>
        <p:spPr/>
        <p:txBody>
          <a:bodyPr/>
          <a:lstStyle/>
          <a:p>
            <a:fld id="{9EDA51F7-9BA2-48D3-A9DC-D5DA1EAE6853}" type="slidenum">
              <a:rPr lang="en-US" smtClean="0"/>
              <a:pPr/>
              <a:t>36</a:t>
            </a:fld>
            <a:endParaRPr lang="en-US"/>
          </a:p>
        </p:txBody>
      </p:sp>
    </p:spTree>
    <p:extLst>
      <p:ext uri="{BB962C8B-B14F-4D97-AF65-F5344CB8AC3E}">
        <p14:creationId xmlns:p14="http://schemas.microsoft.com/office/powerpoint/2010/main" val="127151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pPr algn="ctr"/>
            <a:r>
              <a:rPr lang="en-US" dirty="0"/>
              <a:t>FSSAI</a:t>
            </a:r>
          </a:p>
        </p:txBody>
      </p:sp>
      <p:sp>
        <p:nvSpPr>
          <p:cNvPr id="3" name="Content Placeholder 2"/>
          <p:cNvSpPr>
            <a:spLocks noGrp="1"/>
          </p:cNvSpPr>
          <p:nvPr>
            <p:ph idx="1"/>
          </p:nvPr>
        </p:nvSpPr>
        <p:spPr>
          <a:solidFill>
            <a:schemeClr val="accent6">
              <a:lumMod val="40000"/>
              <a:lumOff val="60000"/>
            </a:schemeClr>
          </a:solidFill>
          <a:ln>
            <a:solidFill>
              <a:schemeClr val="accent1"/>
            </a:solidFill>
          </a:ln>
        </p:spPr>
        <p:txBody>
          <a:bodyPr>
            <a:normAutofit lnSpcReduction="10000"/>
          </a:bodyPr>
          <a:lstStyle/>
          <a:p>
            <a:pPr marL="0" indent="0">
              <a:buNone/>
            </a:pPr>
            <a:r>
              <a:rPr lang="en-US" sz="2000" dirty="0"/>
              <a:t>On the initiatives of MoFPI :-</a:t>
            </a:r>
          </a:p>
          <a:p>
            <a:r>
              <a:rPr lang="en-US" sz="2000" dirty="0"/>
              <a:t>System of Product-by-product approval for non-standardized product has been done away with by FSSAI. Since January, 2016 ingredient and additive based approach has been adopted by FSSAI.</a:t>
            </a:r>
          </a:p>
          <a:p>
            <a:r>
              <a:rPr lang="en-US" sz="2000" dirty="0"/>
              <a:t>The Food Safety Regulation have been amended to allow the industry to manufacture, import or sell proprietary food, if the product uses generally approved ingredients and additives approved for that particular category of food.</a:t>
            </a:r>
          </a:p>
          <a:p>
            <a:pPr marL="0" indent="0">
              <a:buNone/>
            </a:pPr>
            <a:r>
              <a:rPr lang="en-US" sz="2000" dirty="0"/>
              <a:t>Harmonization of Food Additives for use in various food categories (Horizontal Standards):-</a:t>
            </a:r>
          </a:p>
          <a:p>
            <a:r>
              <a:rPr lang="en-US" sz="2000" dirty="0"/>
              <a:t>FSSAI have updated the existing standards of food additives for use in various food categories and harmonized with international Codex Standards.</a:t>
            </a:r>
          </a:p>
          <a:p>
            <a:r>
              <a:rPr lang="en-US" sz="2000" dirty="0"/>
              <a:t>100 ingredients notified.</a:t>
            </a:r>
          </a:p>
          <a:p>
            <a:endParaRPr lang="en-US" sz="2000" dirty="0"/>
          </a:p>
        </p:txBody>
      </p:sp>
      <p:sp>
        <p:nvSpPr>
          <p:cNvPr id="5" name="Slide Number Placeholder 4"/>
          <p:cNvSpPr>
            <a:spLocks noGrp="1"/>
          </p:cNvSpPr>
          <p:nvPr>
            <p:ph type="sldNum" sz="quarter" idx="12"/>
          </p:nvPr>
        </p:nvSpPr>
        <p:spPr/>
        <p:txBody>
          <a:bodyPr/>
          <a:lstStyle/>
          <a:p>
            <a:fld id="{9EDA51F7-9BA2-48D3-A9DC-D5DA1EAE6853}" type="slidenum">
              <a:rPr lang="en-US" smtClean="0"/>
              <a:pPr/>
              <a:t>37</a:t>
            </a:fld>
            <a:endParaRPr lang="en-US"/>
          </a:p>
        </p:txBody>
      </p:sp>
    </p:spTree>
    <p:extLst>
      <p:ext uri="{BB962C8B-B14F-4D97-AF65-F5344CB8AC3E}">
        <p14:creationId xmlns:p14="http://schemas.microsoft.com/office/powerpoint/2010/main" val="31844632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62466" name="WordArt 3"/>
          <p:cNvSpPr>
            <a:spLocks noChangeArrowheads="1" noChangeShapeType="1" noTextEdit="1"/>
          </p:cNvSpPr>
          <p:nvPr/>
        </p:nvSpPr>
        <p:spPr bwMode="auto">
          <a:xfrm>
            <a:off x="1066800" y="1066800"/>
            <a:ext cx="7010400" cy="4800600"/>
          </a:xfrm>
          <a:prstGeom prst="rect">
            <a:avLst/>
          </a:prstGeom>
        </p:spPr>
        <p:txBody>
          <a:bodyPr wrap="none" fromWordArt="1">
            <a:prstTxWarp prst="textCascadeUp">
              <a:avLst>
                <a:gd name="adj" fmla="val 44444"/>
              </a:avLst>
            </a:prstTxWarp>
            <a:scene3d>
              <a:camera prst="legacyPerspectiveFront">
                <a:rot lat="20519958" lon="1080000" rev="0"/>
              </a:camera>
              <a:lightRig rig="legacyHarsh2" dir="b"/>
            </a:scene3d>
            <a:sp3d extrusionH="430200" prstMaterial="legacyMatte">
              <a:extrusionClr>
                <a:srgbClr val="FF6600"/>
              </a:extrusionClr>
            </a:sp3d>
          </a:bodyPr>
          <a:lstStyle/>
          <a:p>
            <a:pPr algn="ctr"/>
            <a:endParaRPr lang="en-US" sz="3600" kern="10">
              <a:ln w="9525">
                <a:round/>
                <a:headEnd/>
                <a:tailEnd/>
              </a:ln>
              <a:solidFill>
                <a:srgbClr val="C00000"/>
              </a:solidFill>
              <a:latin typeface="+mj-lt"/>
              <a:ea typeface="+mj-lt"/>
              <a:cs typeface="+mj-lt"/>
            </a:endParaRPr>
          </a:p>
        </p:txBody>
      </p:sp>
      <p:sp>
        <p:nvSpPr>
          <p:cNvPr id="36867" name="TextBox 2"/>
          <p:cNvSpPr txBox="1">
            <a:spLocks noChangeArrowheads="1"/>
          </p:cNvSpPr>
          <p:nvPr/>
        </p:nvSpPr>
        <p:spPr bwMode="auto">
          <a:xfrm>
            <a:off x="1334447" y="1891803"/>
            <a:ext cx="5765800" cy="3170099"/>
          </a:xfrm>
          <a:prstGeom prst="rect">
            <a:avLst/>
          </a:prstGeom>
          <a:noFill/>
          <a:ln w="9525">
            <a:noFill/>
            <a:miter lim="800000"/>
            <a:headEnd/>
            <a:tailEnd/>
          </a:ln>
        </p:spPr>
        <p:txBody>
          <a:bodyPr wrap="square">
            <a:spAutoFit/>
          </a:bodyPr>
          <a:lstStyle/>
          <a:p>
            <a:pPr algn="ctr">
              <a:defRPr/>
            </a:pPr>
            <a:r>
              <a:rPr lang="en-US" sz="10000" b="1" spc="600" dirty="0">
                <a:solidFill>
                  <a:srgbClr val="003300"/>
                </a:solidFill>
                <a:effectLst>
                  <a:outerShdw blurRad="38100" dist="38100" dir="2700000" algn="tl">
                    <a:srgbClr val="000000">
                      <a:alpha val="43137"/>
                    </a:srgbClr>
                  </a:outerShdw>
                </a:effectLst>
                <a:latin typeface="Book Antiqua" panose="02040602050305030304" pitchFamily="18" charset="0"/>
              </a:rPr>
              <a:t>THANK</a:t>
            </a:r>
          </a:p>
          <a:p>
            <a:pPr algn="ctr">
              <a:defRPr/>
            </a:pPr>
            <a:r>
              <a:rPr lang="en-US" sz="10000" b="1" spc="600" dirty="0">
                <a:solidFill>
                  <a:srgbClr val="003300"/>
                </a:solidFill>
                <a:effectLst>
                  <a:outerShdw blurRad="38100" dist="38100" dir="2700000" algn="tl">
                    <a:srgbClr val="000000">
                      <a:alpha val="43137"/>
                    </a:srgbClr>
                  </a:outerShdw>
                </a:effectLst>
                <a:latin typeface="Book Antiqua" panose="02040602050305030304" pitchFamily="18" charset="0"/>
              </a:rPr>
              <a:t> YOU</a:t>
            </a:r>
          </a:p>
        </p:txBody>
      </p:sp>
    </p:spTree>
    <p:extLst>
      <p:ext uri="{BB962C8B-B14F-4D97-AF65-F5344CB8AC3E}">
        <p14:creationId xmlns:p14="http://schemas.microsoft.com/office/powerpoint/2010/main" val="3793817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2133600"/>
            <a:ext cx="8305800" cy="3067378"/>
          </a:xfrm>
          <a:prstGeom prst="rect">
            <a:avLst/>
          </a:prstGeom>
          <a:solidFill>
            <a:schemeClr val="accent6">
              <a:lumMod val="40000"/>
              <a:lumOff val="60000"/>
            </a:schemeClr>
          </a:solidFill>
        </p:spPr>
        <p:txBody>
          <a:bodyPr wrap="square">
            <a:spAutoFit/>
          </a:bodyPr>
          <a:lstStyle/>
          <a:p>
            <a:pPr marL="285750" indent="-285750" algn="just">
              <a:lnSpc>
                <a:spcPct val="107000"/>
              </a:lnSpc>
              <a:spcAft>
                <a:spcPts val="800"/>
              </a:spcAft>
              <a:buFont typeface="Arial" panose="020B0604020202020204" pitchFamily="34" charset="0"/>
              <a:buChar char="•"/>
            </a:pPr>
            <a:r>
              <a:rPr lang="en-IN" dirty="0">
                <a:latin typeface="Arial" panose="020B0604020202020204" pitchFamily="34" charset="0"/>
                <a:ea typeface="Calibri" panose="020F0502020204030204" pitchFamily="34" charset="0"/>
                <a:cs typeface="Mangal"/>
              </a:rPr>
              <a:t>PMKSY is a big step towards doubling of farmers income, providing better prices to farmers, creating huge employment opportunities especially in the rural areas. </a:t>
            </a:r>
          </a:p>
          <a:p>
            <a:pPr marL="285750" indent="-285750" algn="just">
              <a:lnSpc>
                <a:spcPct val="107000"/>
              </a:lnSpc>
              <a:spcAft>
                <a:spcPts val="800"/>
              </a:spcAft>
              <a:buFont typeface="Arial" panose="020B0604020202020204" pitchFamily="34" charset="0"/>
              <a:buChar char="•"/>
            </a:pPr>
            <a:r>
              <a:rPr lang="en-IN" dirty="0">
                <a:latin typeface="Arial" panose="020B0604020202020204" pitchFamily="34" charset="0"/>
                <a:ea typeface="Calibri" panose="020F0502020204030204" pitchFamily="34" charset="0"/>
                <a:cs typeface="Mangal"/>
              </a:rPr>
              <a:t>Comprehensive package for creation of modern infrastructure with efficient supply chain management from farm gate to retail outlet. </a:t>
            </a:r>
          </a:p>
          <a:p>
            <a:pPr marL="285750" indent="-285750" algn="just">
              <a:lnSpc>
                <a:spcPct val="107000"/>
              </a:lnSpc>
              <a:spcAft>
                <a:spcPts val="800"/>
              </a:spcAft>
              <a:buFont typeface="Arial" panose="020B0604020202020204" pitchFamily="34" charset="0"/>
              <a:buChar char="•"/>
            </a:pPr>
            <a:r>
              <a:rPr lang="en-IN" dirty="0">
                <a:latin typeface="Arial" panose="020B0604020202020204" pitchFamily="34" charset="0"/>
                <a:ea typeface="Calibri" panose="020F0502020204030204" pitchFamily="34" charset="0"/>
                <a:cs typeface="Mangal"/>
              </a:rPr>
              <a:t>Helps in reducing wastage of agricultural produce, increasing the processing level, enhancing the export of the processed foods, enabling availability of hygienic and nutritious food.</a:t>
            </a:r>
          </a:p>
          <a:p>
            <a:pPr algn="just">
              <a:lnSpc>
                <a:spcPct val="107000"/>
              </a:lnSpc>
              <a:spcAft>
                <a:spcPts val="800"/>
              </a:spcAft>
            </a:pPr>
            <a:r>
              <a:rPr lang="en-IN" dirty="0">
                <a:latin typeface="Arial" panose="020B0604020202020204" pitchFamily="34" charset="0"/>
                <a:ea typeface="Calibri" panose="020F0502020204030204" pitchFamily="34" charset="0"/>
                <a:cs typeface="Mangal"/>
              </a:rPr>
              <a:t>    </a:t>
            </a:r>
            <a:endParaRPr lang="en-US" sz="1600" dirty="0">
              <a:effectLst/>
              <a:latin typeface="Calibri" panose="020F0502020204030204" pitchFamily="34" charset="0"/>
              <a:ea typeface="Calibri" panose="020F0502020204030204" pitchFamily="34" charset="0"/>
              <a:cs typeface="Mangal"/>
            </a:endParaRPr>
          </a:p>
        </p:txBody>
      </p:sp>
      <p:sp>
        <p:nvSpPr>
          <p:cNvPr id="4" name="Slide Number Placeholder 3"/>
          <p:cNvSpPr>
            <a:spLocks noGrp="1"/>
          </p:cNvSpPr>
          <p:nvPr>
            <p:ph type="sldNum" sz="quarter" idx="12"/>
          </p:nvPr>
        </p:nvSpPr>
        <p:spPr/>
        <p:txBody>
          <a:bodyPr/>
          <a:lstStyle/>
          <a:p>
            <a:fld id="{9EDA51F7-9BA2-48D3-A9DC-D5DA1EAE6853}" type="slidenum">
              <a:rPr lang="en-US" b="1" smtClean="0">
                <a:solidFill>
                  <a:schemeClr val="tx1"/>
                </a:solidFill>
              </a:rPr>
              <a:pPr/>
              <a:t>4</a:t>
            </a:fld>
            <a:endParaRPr lang="en-US" b="1" dirty="0">
              <a:solidFill>
                <a:schemeClr val="tx1"/>
              </a:solidFill>
            </a:endParaRPr>
          </a:p>
        </p:txBody>
      </p:sp>
      <p:sp>
        <p:nvSpPr>
          <p:cNvPr id="6" name="Rectangle 5"/>
          <p:cNvSpPr/>
          <p:nvPr/>
        </p:nvSpPr>
        <p:spPr>
          <a:xfrm>
            <a:off x="533400" y="1219200"/>
            <a:ext cx="8305800" cy="553357"/>
          </a:xfrm>
          <a:prstGeom prst="rect">
            <a:avLst/>
          </a:prstGeom>
          <a:solidFill>
            <a:schemeClr val="accent2"/>
          </a:solidFill>
        </p:spPr>
        <p:txBody>
          <a:bodyPr wrap="square">
            <a:spAutoFit/>
          </a:bodyPr>
          <a:lstStyle/>
          <a:p>
            <a:pPr algn="ctr">
              <a:lnSpc>
                <a:spcPct val="107000"/>
              </a:lnSpc>
              <a:spcAft>
                <a:spcPts val="800"/>
              </a:spcAft>
            </a:pPr>
            <a:r>
              <a:rPr lang="en-US" sz="2800" b="1" dirty="0">
                <a:effectLst/>
                <a:latin typeface="+mj-lt"/>
                <a:ea typeface="Calibri" panose="020F0502020204030204" pitchFamily="34" charset="0"/>
                <a:cs typeface="Mangal"/>
              </a:rPr>
              <a:t>PRADHAN MANTRI KISAN SAMPADA YOJANA</a:t>
            </a:r>
            <a:r>
              <a:rPr lang="en-US" sz="2800" dirty="0">
                <a:effectLst/>
                <a:latin typeface="+mj-lt"/>
                <a:ea typeface="Calibri" panose="020F0502020204030204" pitchFamily="34" charset="0"/>
                <a:cs typeface="Mangal"/>
              </a:rPr>
              <a:t> </a:t>
            </a:r>
          </a:p>
        </p:txBody>
      </p:sp>
    </p:spTree>
    <p:extLst>
      <p:ext uri="{BB962C8B-B14F-4D97-AF65-F5344CB8AC3E}">
        <p14:creationId xmlns:p14="http://schemas.microsoft.com/office/powerpoint/2010/main" val="3824767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solidFill>
        </p:spPr>
        <p:txBody>
          <a:bodyPr/>
          <a:lstStyle/>
          <a:p>
            <a:r>
              <a:rPr lang="en-US" b="1" dirty="0"/>
              <a:t>Recent Budget Announcements (FY 2018-19)</a:t>
            </a:r>
          </a:p>
        </p:txBody>
      </p:sp>
      <p:sp>
        <p:nvSpPr>
          <p:cNvPr id="3" name="Content Placeholder 2"/>
          <p:cNvSpPr>
            <a:spLocks noGrp="1"/>
          </p:cNvSpPr>
          <p:nvPr>
            <p:ph idx="1"/>
          </p:nvPr>
        </p:nvSpPr>
        <p:spPr>
          <a:solidFill>
            <a:schemeClr val="accent6">
              <a:lumMod val="40000"/>
              <a:lumOff val="60000"/>
            </a:schemeClr>
          </a:solidFill>
        </p:spPr>
        <p:txBody>
          <a:bodyPr>
            <a:normAutofit/>
          </a:bodyPr>
          <a:lstStyle/>
          <a:p>
            <a:r>
              <a:rPr lang="en-US" dirty="0"/>
              <a:t>Annual Budget of Ministry is doubled to </a:t>
            </a:r>
            <a:r>
              <a:rPr lang="en-US" dirty="0" err="1"/>
              <a:t>Rs</a:t>
            </a:r>
            <a:r>
              <a:rPr lang="en-US" dirty="0"/>
              <a:t>. 1400 crores</a:t>
            </a:r>
          </a:p>
          <a:p>
            <a:r>
              <a:rPr lang="en-US" dirty="0"/>
              <a:t>Two new schemes announced :-</a:t>
            </a:r>
          </a:p>
          <a:p>
            <a:r>
              <a:rPr lang="en-IN" b="1" u="sng" dirty="0"/>
              <a:t>Launched ‘‘Operation Greens’’ </a:t>
            </a:r>
            <a:r>
              <a:rPr lang="en-IN" dirty="0"/>
              <a:t>on the lines of ‘‘Operation Flood’’. </a:t>
            </a:r>
            <a:r>
              <a:rPr lang="en-IN" b="1" u="sng" dirty="0"/>
              <a:t>‘‘Operation Greens’’ shall promote Farmer Producers Organizations (FPOs), </a:t>
            </a:r>
            <a:r>
              <a:rPr lang="en-IN" b="1" u="sng" dirty="0" err="1"/>
              <a:t>agri</a:t>
            </a:r>
            <a:r>
              <a:rPr lang="en-IN" b="1" u="sng" dirty="0"/>
              <a:t>-logistics, processing facilities and professional management.</a:t>
            </a:r>
            <a:r>
              <a:rPr lang="en-IN" dirty="0"/>
              <a:t>   With Allocation of Rs.500 crore.</a:t>
            </a:r>
          </a:p>
          <a:p>
            <a:r>
              <a:rPr lang="en-US" dirty="0"/>
              <a:t>Promoting establishment of specialized financial institution for food processing sector</a:t>
            </a:r>
          </a:p>
          <a:p>
            <a:r>
              <a:rPr lang="en-US" dirty="0"/>
              <a:t>FPO IT exemption</a:t>
            </a:r>
          </a:p>
          <a:p>
            <a:r>
              <a:rPr lang="en-US" dirty="0"/>
              <a:t>Promote cluster based development of agri. Commodities </a:t>
            </a:r>
          </a:p>
          <a:p>
            <a:r>
              <a:rPr lang="en-US" dirty="0"/>
              <a:t>100% IT deduction of profit to FPO’s </a:t>
            </a:r>
            <a:r>
              <a:rPr lang="en-US" dirty="0" err="1"/>
              <a:t>upto</a:t>
            </a:r>
            <a:r>
              <a:rPr lang="en-US" dirty="0"/>
              <a:t> </a:t>
            </a:r>
            <a:r>
              <a:rPr lang="en-US" dirty="0" err="1"/>
              <a:t>Rs</a:t>
            </a:r>
            <a:r>
              <a:rPr lang="en-US" dirty="0"/>
              <a:t>. 100cr annual turnover</a:t>
            </a:r>
          </a:p>
          <a:p>
            <a:endParaRPr lang="en-US" dirty="0"/>
          </a:p>
        </p:txBody>
      </p:sp>
      <p:sp>
        <p:nvSpPr>
          <p:cNvPr id="5" name="Slide Number Placeholder 4"/>
          <p:cNvSpPr>
            <a:spLocks noGrp="1"/>
          </p:cNvSpPr>
          <p:nvPr>
            <p:ph type="sldNum" sz="quarter" idx="12"/>
          </p:nvPr>
        </p:nvSpPr>
        <p:spPr/>
        <p:txBody>
          <a:bodyPr/>
          <a:lstStyle/>
          <a:p>
            <a:fld id="{9EDA51F7-9BA2-48D3-A9DC-D5DA1EAE6853}" type="slidenum">
              <a:rPr lang="en-US" smtClean="0"/>
              <a:pPr/>
              <a:t>5</a:t>
            </a:fld>
            <a:endParaRPr lang="en-US"/>
          </a:p>
        </p:txBody>
      </p:sp>
    </p:spTree>
    <p:extLst>
      <p:ext uri="{BB962C8B-B14F-4D97-AF65-F5344CB8AC3E}">
        <p14:creationId xmlns:p14="http://schemas.microsoft.com/office/powerpoint/2010/main" val="1052869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81000"/>
            <a:ext cx="6553200" cy="1295400"/>
          </a:xfrm>
          <a:solidFill>
            <a:schemeClr val="accent2"/>
          </a:solidFill>
        </p:spPr>
        <p:txBody>
          <a:bodyPr>
            <a:noAutofit/>
          </a:bodyPr>
          <a:lstStyle/>
          <a:p>
            <a:r>
              <a:rPr lang="en-US" sz="3200" b="1" dirty="0">
                <a:latin typeface="+mj-lt"/>
              </a:rPr>
              <a:t>Budget provision during last 04 years and previous years </a:t>
            </a:r>
            <a:endParaRPr lang="en-US" sz="3200" b="1" dirty="0">
              <a:latin typeface="+mj-lt"/>
              <a:ea typeface="Calibri" panose="020F0502020204030204" pitchFamily="34" charset="0"/>
              <a:cs typeface="Mangal"/>
            </a:endParaRPr>
          </a:p>
          <a:p>
            <a:endParaRPr lang="en-US" sz="3200" dirty="0">
              <a:latin typeface="+mj-lt"/>
            </a:endParaRPr>
          </a:p>
        </p:txBody>
      </p:sp>
      <p:sp>
        <p:nvSpPr>
          <p:cNvPr id="6" name="Slide Number Placeholder 5"/>
          <p:cNvSpPr>
            <a:spLocks noGrp="1"/>
          </p:cNvSpPr>
          <p:nvPr>
            <p:ph type="sldNum" sz="quarter" idx="12"/>
          </p:nvPr>
        </p:nvSpPr>
        <p:spPr/>
        <p:txBody>
          <a:bodyPr/>
          <a:lstStyle/>
          <a:p>
            <a:fld id="{9EDA51F7-9BA2-48D3-A9DC-D5DA1EAE6853}" type="slidenum">
              <a:rPr lang="en-US" smtClean="0"/>
              <a:pPr/>
              <a:t>6</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2658685906"/>
              </p:ext>
            </p:extLst>
          </p:nvPr>
        </p:nvGraphicFramePr>
        <p:xfrm>
          <a:off x="914400" y="1981201"/>
          <a:ext cx="7239000" cy="3200400"/>
        </p:xfrm>
        <a:graphic>
          <a:graphicData uri="http://schemas.openxmlformats.org/drawingml/2006/table">
            <a:tbl>
              <a:tblPr firstRow="1" firstCol="1" bandRow="1">
                <a:tableStyleId>{5C22544A-7EE6-4342-B048-85BDC9FD1C3A}</a:tableStyleId>
              </a:tblPr>
              <a:tblGrid>
                <a:gridCol w="2488805">
                  <a:extLst>
                    <a:ext uri="{9D8B030D-6E8A-4147-A177-3AD203B41FA5}">
                      <a16:colId xmlns:a16="http://schemas.microsoft.com/office/drawing/2014/main" val="721449230"/>
                    </a:ext>
                  </a:extLst>
                </a:gridCol>
                <a:gridCol w="2601316">
                  <a:extLst>
                    <a:ext uri="{9D8B030D-6E8A-4147-A177-3AD203B41FA5}">
                      <a16:colId xmlns:a16="http://schemas.microsoft.com/office/drawing/2014/main" val="3478911566"/>
                    </a:ext>
                  </a:extLst>
                </a:gridCol>
                <a:gridCol w="2148879">
                  <a:extLst>
                    <a:ext uri="{9D8B030D-6E8A-4147-A177-3AD203B41FA5}">
                      <a16:colId xmlns:a16="http://schemas.microsoft.com/office/drawing/2014/main" val="392487199"/>
                    </a:ext>
                  </a:extLst>
                </a:gridCol>
              </a:tblGrid>
              <a:tr h="269978">
                <a:tc gridSpan="3">
                  <a:txBody>
                    <a:bodyPr/>
                    <a:lstStyle/>
                    <a:p>
                      <a:pPr marL="0" marR="0" algn="just">
                        <a:lnSpc>
                          <a:spcPct val="107000"/>
                        </a:lnSpc>
                        <a:spcBef>
                          <a:spcPts val="0"/>
                        </a:spcBef>
                        <a:spcAft>
                          <a:spcPts val="0"/>
                        </a:spcAft>
                      </a:pPr>
                      <a:endParaRPr lang="en-US" sz="1600" dirty="0">
                        <a:effectLst/>
                        <a:latin typeface="+mn-lt"/>
                        <a:ea typeface="Calibri" panose="020F0502020204030204" pitchFamily="34" charset="0"/>
                        <a:cs typeface="Mangal"/>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13768300"/>
                  </a:ext>
                </a:extLst>
              </a:tr>
              <a:tr h="575458">
                <a:tc gridSpan="3">
                  <a:txBody>
                    <a:bodyPr/>
                    <a:lstStyle/>
                    <a:p>
                      <a:pPr marL="0" marR="0" algn="r">
                        <a:lnSpc>
                          <a:spcPct val="107000"/>
                        </a:lnSpc>
                        <a:spcBef>
                          <a:spcPts val="0"/>
                        </a:spcBef>
                        <a:spcAft>
                          <a:spcPts val="0"/>
                        </a:spcAft>
                      </a:pPr>
                      <a:r>
                        <a:rPr lang="en-US" sz="1600">
                          <a:effectLst/>
                          <a:latin typeface="+mn-lt"/>
                        </a:rPr>
                        <a:t>Rs. in Crore</a:t>
                      </a:r>
                      <a:endParaRPr lang="en-US" sz="1600">
                        <a:effectLst/>
                        <a:latin typeface="+mn-lt"/>
                        <a:ea typeface="Calibri" panose="020F0502020204030204" pitchFamily="34" charset="0"/>
                        <a:cs typeface="Mangal"/>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38218082"/>
                  </a:ext>
                </a:extLst>
              </a:tr>
              <a:tr h="1779506">
                <a:tc>
                  <a:txBody>
                    <a:bodyPr/>
                    <a:lstStyle/>
                    <a:p>
                      <a:pPr marL="0" marR="0" algn="ctr">
                        <a:lnSpc>
                          <a:spcPct val="107000"/>
                        </a:lnSpc>
                        <a:spcBef>
                          <a:spcPts val="0"/>
                        </a:spcBef>
                        <a:spcAft>
                          <a:spcPts val="0"/>
                        </a:spcAft>
                      </a:pPr>
                      <a:r>
                        <a:rPr lang="en-US" sz="1600" dirty="0">
                          <a:effectLst/>
                          <a:latin typeface="+mn-lt"/>
                        </a:rPr>
                        <a:t>Budget Allocation                   in 05 years of 11</a:t>
                      </a:r>
                      <a:r>
                        <a:rPr lang="en-US" sz="1600" baseline="30000" dirty="0">
                          <a:effectLst/>
                          <a:latin typeface="+mn-lt"/>
                        </a:rPr>
                        <a:t>th</a:t>
                      </a:r>
                      <a:r>
                        <a:rPr lang="en-US" sz="1600" dirty="0">
                          <a:effectLst/>
                          <a:latin typeface="+mn-lt"/>
                        </a:rPr>
                        <a:t> Plan        (2007-2012)</a:t>
                      </a:r>
                      <a:endParaRPr lang="en-US" sz="1600" dirty="0">
                        <a:effectLst/>
                        <a:latin typeface="+mn-lt"/>
                        <a:ea typeface="Calibri" panose="020F0502020204030204" pitchFamily="34" charset="0"/>
                        <a:cs typeface="Mangal"/>
                      </a:endParaRPr>
                    </a:p>
                  </a:txBody>
                  <a:tcPr marL="68580" marR="68580" marT="0" marB="0"/>
                </a:tc>
                <a:tc>
                  <a:txBody>
                    <a:bodyPr/>
                    <a:lstStyle/>
                    <a:p>
                      <a:pPr marL="0" marR="0" algn="ctr">
                        <a:lnSpc>
                          <a:spcPct val="107000"/>
                        </a:lnSpc>
                        <a:spcBef>
                          <a:spcPts val="0"/>
                        </a:spcBef>
                        <a:spcAft>
                          <a:spcPts val="0"/>
                        </a:spcAft>
                      </a:pPr>
                      <a:r>
                        <a:rPr lang="en-US" sz="1600" dirty="0">
                          <a:effectLst/>
                          <a:latin typeface="+mn-lt"/>
                        </a:rPr>
                        <a:t>Budget Allocation</a:t>
                      </a:r>
                    </a:p>
                    <a:p>
                      <a:pPr marL="0" marR="0" algn="ctr">
                        <a:lnSpc>
                          <a:spcPct val="107000"/>
                        </a:lnSpc>
                        <a:spcBef>
                          <a:spcPts val="0"/>
                        </a:spcBef>
                        <a:spcAft>
                          <a:spcPts val="0"/>
                        </a:spcAft>
                      </a:pPr>
                      <a:r>
                        <a:rPr lang="en-US" sz="1600" dirty="0">
                          <a:effectLst/>
                          <a:latin typeface="+mn-lt"/>
                        </a:rPr>
                        <a:t>in 03 years of 12</a:t>
                      </a:r>
                      <a:r>
                        <a:rPr lang="en-US" sz="1600" baseline="30000" dirty="0">
                          <a:effectLst/>
                          <a:latin typeface="+mn-lt"/>
                        </a:rPr>
                        <a:t>th</a:t>
                      </a:r>
                      <a:r>
                        <a:rPr lang="en-US" sz="1600" dirty="0">
                          <a:effectLst/>
                          <a:latin typeface="+mn-lt"/>
                        </a:rPr>
                        <a:t> Plan (2012-2014)</a:t>
                      </a:r>
                      <a:endParaRPr lang="en-US" sz="1600" dirty="0">
                        <a:effectLst/>
                        <a:latin typeface="+mn-lt"/>
                        <a:ea typeface="Calibri" panose="020F0502020204030204" pitchFamily="34" charset="0"/>
                        <a:cs typeface="Mangal"/>
                      </a:endParaRPr>
                    </a:p>
                  </a:txBody>
                  <a:tcPr marL="68580" marR="68580" marT="0" marB="0"/>
                </a:tc>
                <a:tc>
                  <a:txBody>
                    <a:bodyPr/>
                    <a:lstStyle/>
                    <a:p>
                      <a:pPr marL="0" marR="0" algn="ctr">
                        <a:lnSpc>
                          <a:spcPct val="107000"/>
                        </a:lnSpc>
                        <a:spcBef>
                          <a:spcPts val="0"/>
                        </a:spcBef>
                        <a:spcAft>
                          <a:spcPts val="0"/>
                        </a:spcAft>
                      </a:pPr>
                      <a:r>
                        <a:rPr lang="en-US" sz="1600">
                          <a:effectLst/>
                          <a:latin typeface="+mn-lt"/>
                        </a:rPr>
                        <a:t>Budget Allocation       in 04 years during           (2015-2019)</a:t>
                      </a:r>
                      <a:endParaRPr lang="en-US" sz="1600">
                        <a:effectLst/>
                        <a:latin typeface="+mn-lt"/>
                        <a:ea typeface="Calibri" panose="020F0502020204030204" pitchFamily="34" charset="0"/>
                        <a:cs typeface="Mangal"/>
                      </a:endParaRPr>
                    </a:p>
                  </a:txBody>
                  <a:tcPr marL="68580" marR="68580" marT="0" marB="0"/>
                </a:tc>
                <a:extLst>
                  <a:ext uri="{0D108BD9-81ED-4DB2-BD59-A6C34878D82A}">
                    <a16:rowId xmlns:a16="http://schemas.microsoft.com/office/drawing/2014/main" val="1989852276"/>
                  </a:ext>
                </a:extLst>
              </a:tr>
              <a:tr h="575458">
                <a:tc>
                  <a:txBody>
                    <a:bodyPr/>
                    <a:lstStyle/>
                    <a:p>
                      <a:pPr marL="0" marR="0" algn="ctr">
                        <a:lnSpc>
                          <a:spcPct val="107000"/>
                        </a:lnSpc>
                        <a:spcBef>
                          <a:spcPts val="0"/>
                        </a:spcBef>
                        <a:spcAft>
                          <a:spcPts val="0"/>
                        </a:spcAft>
                      </a:pPr>
                      <a:r>
                        <a:rPr lang="en-US" sz="1600">
                          <a:effectLst/>
                          <a:latin typeface="+mn-lt"/>
                        </a:rPr>
                        <a:t>1880</a:t>
                      </a:r>
                      <a:endParaRPr lang="en-US" sz="1600">
                        <a:effectLst/>
                        <a:latin typeface="+mn-lt"/>
                        <a:ea typeface="Calibri" panose="020F0502020204030204" pitchFamily="34" charset="0"/>
                        <a:cs typeface="Mangal"/>
                      </a:endParaRPr>
                    </a:p>
                  </a:txBody>
                  <a:tcPr marL="68580" marR="68580" marT="0" marB="0"/>
                </a:tc>
                <a:tc>
                  <a:txBody>
                    <a:bodyPr/>
                    <a:lstStyle/>
                    <a:p>
                      <a:pPr marL="0" marR="0" algn="ctr">
                        <a:lnSpc>
                          <a:spcPct val="107000"/>
                        </a:lnSpc>
                        <a:spcBef>
                          <a:spcPts val="0"/>
                        </a:spcBef>
                        <a:spcAft>
                          <a:spcPts val="0"/>
                        </a:spcAft>
                      </a:pPr>
                      <a:r>
                        <a:rPr lang="en-US" sz="1600" dirty="0">
                          <a:effectLst/>
                          <a:latin typeface="+mn-lt"/>
                        </a:rPr>
                        <a:t>2138</a:t>
                      </a:r>
                      <a:endParaRPr lang="en-US" sz="1600" dirty="0">
                        <a:effectLst/>
                        <a:latin typeface="+mn-lt"/>
                        <a:ea typeface="Calibri" panose="020F0502020204030204" pitchFamily="34" charset="0"/>
                        <a:cs typeface="Mangal"/>
                      </a:endParaRPr>
                    </a:p>
                  </a:txBody>
                  <a:tcPr marL="68580" marR="68580" marT="0" marB="0"/>
                </a:tc>
                <a:tc>
                  <a:txBody>
                    <a:bodyPr/>
                    <a:lstStyle/>
                    <a:p>
                      <a:pPr marL="0" marR="0" algn="ctr">
                        <a:lnSpc>
                          <a:spcPct val="107000"/>
                        </a:lnSpc>
                        <a:spcBef>
                          <a:spcPts val="0"/>
                        </a:spcBef>
                        <a:spcAft>
                          <a:spcPts val="0"/>
                        </a:spcAft>
                      </a:pPr>
                      <a:r>
                        <a:rPr lang="en-US" sz="1600" dirty="0">
                          <a:effectLst/>
                          <a:latin typeface="+mn-lt"/>
                        </a:rPr>
                        <a:t>3300</a:t>
                      </a:r>
                      <a:endParaRPr lang="en-US" sz="1600" dirty="0">
                        <a:effectLst/>
                        <a:latin typeface="+mn-lt"/>
                        <a:ea typeface="Calibri" panose="020F0502020204030204" pitchFamily="34" charset="0"/>
                        <a:cs typeface="Mangal"/>
                      </a:endParaRPr>
                    </a:p>
                  </a:txBody>
                  <a:tcPr marL="68580" marR="68580" marT="0" marB="0"/>
                </a:tc>
                <a:extLst>
                  <a:ext uri="{0D108BD9-81ED-4DB2-BD59-A6C34878D82A}">
                    <a16:rowId xmlns:a16="http://schemas.microsoft.com/office/drawing/2014/main" val="2436272016"/>
                  </a:ext>
                </a:extLst>
              </a:tr>
            </a:tbl>
          </a:graphicData>
        </a:graphic>
      </p:graphicFrame>
    </p:spTree>
    <p:extLst>
      <p:ext uri="{BB962C8B-B14F-4D97-AF65-F5344CB8AC3E}">
        <p14:creationId xmlns:p14="http://schemas.microsoft.com/office/powerpoint/2010/main" val="3027112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73377346"/>
              </p:ext>
            </p:extLst>
          </p:nvPr>
        </p:nvGraphicFramePr>
        <p:xfrm>
          <a:off x="228600" y="1447800"/>
          <a:ext cx="8724899" cy="4143021"/>
        </p:xfrm>
        <a:graphic>
          <a:graphicData uri="http://schemas.openxmlformats.org/drawingml/2006/table">
            <a:tbl>
              <a:tblPr/>
              <a:tblGrid>
                <a:gridCol w="719023">
                  <a:extLst>
                    <a:ext uri="{9D8B030D-6E8A-4147-A177-3AD203B41FA5}">
                      <a16:colId xmlns:a16="http://schemas.microsoft.com/office/drawing/2014/main" val="20000"/>
                    </a:ext>
                  </a:extLst>
                </a:gridCol>
                <a:gridCol w="4043477">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gridCol w="2057399">
                  <a:extLst>
                    <a:ext uri="{9D8B030D-6E8A-4147-A177-3AD203B41FA5}">
                      <a16:colId xmlns:a16="http://schemas.microsoft.com/office/drawing/2014/main" val="20003"/>
                    </a:ext>
                  </a:extLst>
                </a:gridCol>
              </a:tblGrid>
              <a:tr h="993750">
                <a:tc>
                  <a:txBody>
                    <a:bodyPr/>
                    <a:lstStyle/>
                    <a:p>
                      <a:pPr marL="0" marR="0" algn="ctr">
                        <a:lnSpc>
                          <a:spcPct val="107000"/>
                        </a:lnSpc>
                        <a:spcBef>
                          <a:spcPts val="0"/>
                        </a:spcBef>
                        <a:spcAft>
                          <a:spcPts val="0"/>
                        </a:spcAft>
                      </a:pPr>
                      <a:r>
                        <a:rPr lang="en-IN" sz="2000" b="0" dirty="0">
                          <a:solidFill>
                            <a:srgbClr val="000000"/>
                          </a:solidFill>
                          <a:latin typeface="+mn-lt"/>
                          <a:ea typeface="Times New Roman"/>
                          <a:cs typeface="Times New Roman"/>
                        </a:rPr>
                        <a:t>S. No.</a:t>
                      </a:r>
                      <a:endParaRPr lang="en-US" sz="1800" b="0" dirty="0">
                        <a:latin typeface="+mn-lt"/>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07000"/>
                        </a:lnSpc>
                        <a:spcBef>
                          <a:spcPts val="0"/>
                        </a:spcBef>
                        <a:spcAft>
                          <a:spcPts val="0"/>
                        </a:spcAft>
                      </a:pPr>
                      <a:r>
                        <a:rPr lang="en-IN" sz="2000" b="0" dirty="0">
                          <a:solidFill>
                            <a:srgbClr val="000000"/>
                          </a:solidFill>
                          <a:latin typeface="+mn-lt"/>
                          <a:ea typeface="Times New Roman"/>
                          <a:cs typeface="Times New Roman"/>
                        </a:rPr>
                        <a:t>Particulars</a:t>
                      </a:r>
                      <a:endParaRPr lang="en-US" sz="1800" b="0" dirty="0">
                        <a:latin typeface="+mn-lt"/>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07000"/>
                        </a:lnSpc>
                        <a:spcBef>
                          <a:spcPts val="0"/>
                        </a:spcBef>
                        <a:spcAft>
                          <a:spcPts val="0"/>
                        </a:spcAft>
                      </a:pPr>
                      <a:r>
                        <a:rPr lang="en-IN" sz="2000" b="0" dirty="0" err="1">
                          <a:solidFill>
                            <a:srgbClr val="000000"/>
                          </a:solidFill>
                          <a:latin typeface="+mn-lt"/>
                          <a:ea typeface="Times New Roman"/>
                          <a:cs typeface="Times New Roman"/>
                        </a:rPr>
                        <a:t>Upto</a:t>
                      </a:r>
                      <a:r>
                        <a:rPr lang="en-IN" sz="2000" b="0" dirty="0">
                          <a:solidFill>
                            <a:srgbClr val="000000"/>
                          </a:solidFill>
                          <a:latin typeface="+mn-lt"/>
                          <a:ea typeface="Times New Roman"/>
                          <a:cs typeface="Times New Roman"/>
                        </a:rPr>
                        <a:t> May 2014</a:t>
                      </a:r>
                      <a:endParaRPr lang="en-US" sz="1800" b="0" dirty="0">
                        <a:latin typeface="+mn-lt"/>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07000"/>
                        </a:lnSpc>
                        <a:spcBef>
                          <a:spcPts val="0"/>
                        </a:spcBef>
                        <a:spcAft>
                          <a:spcPts val="0"/>
                        </a:spcAft>
                      </a:pPr>
                      <a:r>
                        <a:rPr lang="en-IN" sz="2000" b="0" dirty="0">
                          <a:solidFill>
                            <a:srgbClr val="000000"/>
                          </a:solidFill>
                          <a:latin typeface="+mn-lt"/>
                          <a:ea typeface="Times New Roman"/>
                          <a:cs typeface="Times New Roman"/>
                        </a:rPr>
                        <a:t>After May 2014 (as on 31.03.2018)</a:t>
                      </a:r>
                      <a:endParaRPr lang="en-US" sz="1800" b="0" dirty="0">
                        <a:latin typeface="+mn-lt"/>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0"/>
                  </a:ext>
                </a:extLst>
              </a:tr>
              <a:tr h="903438">
                <a:tc>
                  <a:txBody>
                    <a:bodyPr/>
                    <a:lstStyle/>
                    <a:p>
                      <a:pPr marL="0" marR="0" algn="ctr">
                        <a:lnSpc>
                          <a:spcPct val="107000"/>
                        </a:lnSpc>
                        <a:spcBef>
                          <a:spcPts val="0"/>
                        </a:spcBef>
                        <a:spcAft>
                          <a:spcPts val="0"/>
                        </a:spcAft>
                      </a:pPr>
                      <a:r>
                        <a:rPr lang="en-IN" sz="2000" b="0" dirty="0">
                          <a:solidFill>
                            <a:srgbClr val="000000"/>
                          </a:solidFill>
                          <a:latin typeface="+mn-lt"/>
                          <a:ea typeface="Times New Roman"/>
                          <a:cs typeface="Times New Roman"/>
                        </a:rPr>
                        <a:t>1</a:t>
                      </a:r>
                      <a:endParaRPr lang="en-US" sz="1800" b="0" dirty="0">
                        <a:latin typeface="+mn-lt"/>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07000"/>
                        </a:lnSpc>
                        <a:spcBef>
                          <a:spcPts val="0"/>
                        </a:spcBef>
                        <a:spcAft>
                          <a:spcPts val="0"/>
                        </a:spcAft>
                      </a:pPr>
                      <a:r>
                        <a:rPr lang="en-IN" sz="2000" b="0" dirty="0">
                          <a:solidFill>
                            <a:srgbClr val="000000"/>
                          </a:solidFill>
                          <a:latin typeface="+mn-lt"/>
                          <a:ea typeface="Times New Roman"/>
                          <a:cs typeface="Arial"/>
                        </a:rPr>
                        <a:t>Operational Mega Food Park projects</a:t>
                      </a:r>
                      <a:endParaRPr lang="en-US" sz="1800" b="0" dirty="0">
                        <a:latin typeface="+mn-lt"/>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IN" sz="2000" b="0" dirty="0">
                          <a:solidFill>
                            <a:srgbClr val="000000"/>
                          </a:solidFill>
                          <a:latin typeface="+mn-lt"/>
                          <a:ea typeface="Times New Roman"/>
                          <a:cs typeface="Arial"/>
                        </a:rPr>
                        <a:t>2</a:t>
                      </a:r>
                      <a:endParaRPr lang="en-US" sz="1800" b="0" dirty="0">
                        <a:latin typeface="+mn-lt"/>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IN" sz="2000" b="0" dirty="0">
                          <a:solidFill>
                            <a:srgbClr val="000000"/>
                          </a:solidFill>
                          <a:latin typeface="+mn-lt"/>
                          <a:ea typeface="Calibri"/>
                          <a:cs typeface="Arial"/>
                        </a:rPr>
                        <a:t>10</a:t>
                      </a:r>
                      <a:endParaRPr lang="en-US" sz="1800" b="0" dirty="0">
                        <a:latin typeface="+mn-lt"/>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78635">
                <a:tc>
                  <a:txBody>
                    <a:bodyPr/>
                    <a:lstStyle/>
                    <a:p>
                      <a:pPr marL="0" marR="0" algn="ctr">
                        <a:lnSpc>
                          <a:spcPct val="107000"/>
                        </a:lnSpc>
                        <a:spcBef>
                          <a:spcPts val="0"/>
                        </a:spcBef>
                        <a:spcAft>
                          <a:spcPts val="0"/>
                        </a:spcAft>
                      </a:pPr>
                      <a:r>
                        <a:rPr lang="en-IN" sz="2000" b="0" dirty="0">
                          <a:solidFill>
                            <a:srgbClr val="000000"/>
                          </a:solidFill>
                          <a:latin typeface="+mn-lt"/>
                          <a:ea typeface="Calibri"/>
                          <a:cs typeface="Times New Roman"/>
                        </a:rPr>
                        <a:t>2</a:t>
                      </a:r>
                      <a:endParaRPr lang="en-US" sz="1800" b="0" dirty="0">
                        <a:latin typeface="+mn-lt"/>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07000"/>
                        </a:lnSpc>
                        <a:spcBef>
                          <a:spcPts val="0"/>
                        </a:spcBef>
                        <a:spcAft>
                          <a:spcPts val="0"/>
                        </a:spcAft>
                      </a:pPr>
                      <a:r>
                        <a:rPr lang="en-IN" sz="2000" b="0">
                          <a:solidFill>
                            <a:srgbClr val="000000"/>
                          </a:solidFill>
                          <a:latin typeface="+mn-lt"/>
                          <a:ea typeface="Times New Roman"/>
                          <a:cs typeface="Times New Roman"/>
                        </a:rPr>
                        <a:t>Farmers Benefited</a:t>
                      </a:r>
                      <a:endParaRPr lang="en-US" sz="1800" b="0">
                        <a:latin typeface="+mn-lt"/>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IN" sz="2000" b="0" dirty="0">
                          <a:solidFill>
                            <a:srgbClr val="000000"/>
                          </a:solidFill>
                          <a:latin typeface="+mn-lt"/>
                          <a:ea typeface="Times New Roman"/>
                          <a:cs typeface="Arial"/>
                        </a:rPr>
                        <a:t>5,150</a:t>
                      </a:r>
                      <a:endParaRPr lang="en-US" sz="1800" b="0" dirty="0">
                        <a:latin typeface="+mn-lt"/>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IN" sz="2000" b="0" dirty="0">
                          <a:solidFill>
                            <a:srgbClr val="000000"/>
                          </a:solidFill>
                          <a:latin typeface="+mn-lt"/>
                          <a:ea typeface="Times New Roman"/>
                          <a:cs typeface="Arial"/>
                        </a:rPr>
                        <a:t>20,325</a:t>
                      </a:r>
                      <a:endParaRPr lang="en-US" sz="1800" b="0" dirty="0">
                        <a:latin typeface="+mn-lt"/>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833599">
                <a:tc>
                  <a:txBody>
                    <a:bodyPr/>
                    <a:lstStyle/>
                    <a:p>
                      <a:pPr marL="0" marR="0" algn="ctr">
                        <a:lnSpc>
                          <a:spcPct val="107000"/>
                        </a:lnSpc>
                        <a:spcBef>
                          <a:spcPts val="0"/>
                        </a:spcBef>
                        <a:spcAft>
                          <a:spcPts val="0"/>
                        </a:spcAft>
                      </a:pPr>
                      <a:r>
                        <a:rPr lang="en-IN" sz="2000" b="0" dirty="0">
                          <a:solidFill>
                            <a:srgbClr val="000000"/>
                          </a:solidFill>
                          <a:latin typeface="+mn-lt"/>
                          <a:ea typeface="Calibri"/>
                          <a:cs typeface="Times New Roman"/>
                        </a:rPr>
                        <a:t>3</a:t>
                      </a:r>
                      <a:endParaRPr lang="en-US" sz="1800" b="0" dirty="0">
                        <a:latin typeface="+mn-lt"/>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nSpc>
                          <a:spcPct val="107000"/>
                        </a:lnSpc>
                        <a:spcBef>
                          <a:spcPts val="0"/>
                        </a:spcBef>
                        <a:spcAft>
                          <a:spcPts val="0"/>
                        </a:spcAft>
                      </a:pPr>
                      <a:r>
                        <a:rPr lang="en-IN" sz="2000" b="0">
                          <a:solidFill>
                            <a:srgbClr val="000000"/>
                          </a:solidFill>
                          <a:latin typeface="+mn-lt"/>
                          <a:ea typeface="Times New Roman"/>
                          <a:cs typeface="Times New Roman"/>
                        </a:rPr>
                        <a:t>Preservation&amp; Processing Capacity Created (</a:t>
                      </a:r>
                      <a:r>
                        <a:rPr lang="en-IN" sz="2000" b="0" i="1">
                          <a:solidFill>
                            <a:srgbClr val="000000"/>
                          </a:solidFill>
                          <a:latin typeface="+mn-lt"/>
                          <a:ea typeface="Times New Roman"/>
                          <a:cs typeface="Times New Roman"/>
                        </a:rPr>
                        <a:t>MT per annum</a:t>
                      </a:r>
                      <a:r>
                        <a:rPr lang="en-IN" sz="2000" b="0">
                          <a:solidFill>
                            <a:srgbClr val="000000"/>
                          </a:solidFill>
                          <a:latin typeface="+mn-lt"/>
                          <a:ea typeface="Times New Roman"/>
                          <a:cs typeface="Times New Roman"/>
                        </a:rPr>
                        <a:t>) </a:t>
                      </a:r>
                      <a:endParaRPr lang="en-US" sz="1800" b="0">
                        <a:latin typeface="+mn-lt"/>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IN" sz="2000" b="0" dirty="0">
                          <a:solidFill>
                            <a:srgbClr val="000000"/>
                          </a:solidFill>
                          <a:latin typeface="+mn-lt"/>
                          <a:ea typeface="Times New Roman"/>
                          <a:cs typeface="Arial"/>
                        </a:rPr>
                        <a:t>3.08 </a:t>
                      </a:r>
                      <a:r>
                        <a:rPr lang="en-IN" sz="2000" b="0" dirty="0" err="1">
                          <a:solidFill>
                            <a:srgbClr val="000000"/>
                          </a:solidFill>
                          <a:latin typeface="+mn-lt"/>
                          <a:ea typeface="Times New Roman"/>
                          <a:cs typeface="Arial"/>
                        </a:rPr>
                        <a:t>Lakh</a:t>
                      </a:r>
                      <a:endParaRPr lang="en-US" sz="1800" b="0" dirty="0">
                        <a:latin typeface="+mn-lt"/>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IN" sz="2000" b="0" dirty="0">
                          <a:solidFill>
                            <a:srgbClr val="000000"/>
                          </a:solidFill>
                          <a:latin typeface="+mn-lt"/>
                          <a:ea typeface="Times New Roman"/>
                          <a:cs typeface="Arial"/>
                        </a:rPr>
                        <a:t>13.50 Lakh</a:t>
                      </a:r>
                      <a:endParaRPr lang="en-US" sz="1800" b="0" dirty="0">
                        <a:latin typeface="+mn-lt"/>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833599">
                <a:tc gridSpan="4">
                  <a:txBody>
                    <a:bodyPr/>
                    <a:lstStyle/>
                    <a:p>
                      <a:pPr marL="0" marR="0" algn="l">
                        <a:lnSpc>
                          <a:spcPct val="107000"/>
                        </a:lnSpc>
                        <a:spcBef>
                          <a:spcPts val="0"/>
                        </a:spcBef>
                        <a:spcAft>
                          <a:spcPts val="0"/>
                        </a:spcAft>
                      </a:pPr>
                      <a:r>
                        <a:rPr lang="en-US" sz="1800" b="1" dirty="0">
                          <a:latin typeface="+mn-lt"/>
                          <a:ea typeface="Calibri"/>
                          <a:cs typeface="Mangal"/>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pPr marL="0" marR="0">
                        <a:lnSpc>
                          <a:spcPct val="107000"/>
                        </a:lnSpc>
                        <a:spcBef>
                          <a:spcPts val="0"/>
                        </a:spcBef>
                        <a:spcAft>
                          <a:spcPts val="0"/>
                        </a:spcAft>
                      </a:pPr>
                      <a:endParaRPr lang="en-US" sz="1800" b="1" dirty="0">
                        <a:latin typeface="+mj-lt"/>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07000"/>
                        </a:lnSpc>
                        <a:spcBef>
                          <a:spcPts val="0"/>
                        </a:spcBef>
                        <a:spcAft>
                          <a:spcPts val="0"/>
                        </a:spcAft>
                      </a:pPr>
                      <a:endParaRPr lang="en-US" sz="1800" b="1" dirty="0">
                        <a:latin typeface="+mj-lt"/>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gn="ctr">
                        <a:lnSpc>
                          <a:spcPct val="107000"/>
                        </a:lnSpc>
                        <a:spcBef>
                          <a:spcPts val="0"/>
                        </a:spcBef>
                        <a:spcAft>
                          <a:spcPts val="0"/>
                        </a:spcAft>
                      </a:pPr>
                      <a:endParaRPr lang="en-US" sz="1800" b="1" dirty="0">
                        <a:latin typeface="+mj-lt"/>
                        <a:ea typeface="Calibri"/>
                        <a:cs typeface="Mang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9218946"/>
                  </a:ext>
                </a:extLst>
              </a:tr>
            </a:tbl>
          </a:graphicData>
        </a:graphic>
      </p:graphicFrame>
      <p:sp>
        <p:nvSpPr>
          <p:cNvPr id="8194" name="Rectangle 2"/>
          <p:cNvSpPr>
            <a:spLocks noChangeArrowheads="1"/>
          </p:cNvSpPr>
          <p:nvPr/>
        </p:nvSpPr>
        <p:spPr bwMode="auto">
          <a:xfrm>
            <a:off x="194094" y="589937"/>
            <a:ext cx="8724900" cy="646331"/>
          </a:xfrm>
          <a:prstGeom prst="rect">
            <a:avLst/>
          </a:prstGeom>
          <a:solidFill>
            <a:schemeClr val="accent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a:ln>
                  <a:noFill/>
                </a:ln>
                <a:solidFill>
                  <a:schemeClr val="tx1"/>
                </a:solidFill>
                <a:effectLst/>
                <a:latin typeface="+mj-lt"/>
                <a:ea typeface="Calibri" pitchFamily="34" charset="0"/>
                <a:cs typeface="Times New Roman" pitchFamily="18" charset="0"/>
              </a:rPr>
              <a:t>Mega Food Park Scheme </a:t>
            </a:r>
            <a:endParaRPr kumimoji="0" lang="en-US" sz="3600" b="1" i="0" u="none" strike="noStrike" cap="none" normalizeH="0" baseline="0" dirty="0">
              <a:ln>
                <a:noFill/>
              </a:ln>
              <a:solidFill>
                <a:schemeClr val="tx1"/>
              </a:solidFill>
              <a:effectLst/>
              <a:latin typeface="+mj-lt"/>
              <a:cs typeface="Arial" pitchFamily="34" charset="0"/>
            </a:endParaRPr>
          </a:p>
        </p:txBody>
      </p:sp>
      <p:sp>
        <p:nvSpPr>
          <p:cNvPr id="4" name="Slide Number Placeholder 3"/>
          <p:cNvSpPr>
            <a:spLocks noGrp="1"/>
          </p:cNvSpPr>
          <p:nvPr>
            <p:ph type="sldNum" sz="quarter" idx="12"/>
          </p:nvPr>
        </p:nvSpPr>
        <p:spPr/>
        <p:txBody>
          <a:bodyPr/>
          <a:lstStyle/>
          <a:p>
            <a:fld id="{9EDA51F7-9BA2-48D3-A9DC-D5DA1EAE6853}"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EDA51F7-9BA2-48D3-A9DC-D5DA1EAE6853}" type="slidenum">
              <a:rPr lang="en-US" smtClean="0"/>
              <a:pPr/>
              <a:t>8</a:t>
            </a:fld>
            <a:endParaRPr lang="en-US"/>
          </a:p>
        </p:txBody>
      </p:sp>
      <p:sp>
        <p:nvSpPr>
          <p:cNvPr id="3" name="TextBox 2"/>
          <p:cNvSpPr txBox="1"/>
          <p:nvPr/>
        </p:nvSpPr>
        <p:spPr>
          <a:xfrm>
            <a:off x="1" y="228600"/>
            <a:ext cx="8839200" cy="923330"/>
          </a:xfrm>
          <a:prstGeom prst="rect">
            <a:avLst/>
          </a:prstGeom>
          <a:solidFill>
            <a:schemeClr val="accent4">
              <a:lumMod val="60000"/>
              <a:lumOff val="40000"/>
            </a:schemeClr>
          </a:solidFill>
        </p:spPr>
        <p:txBody>
          <a:bodyPr wrap="square" rtlCol="0">
            <a:spAutoFit/>
          </a:bodyPr>
          <a:lstStyle/>
          <a:p>
            <a:pPr algn="ctr"/>
            <a:r>
              <a:rPr lang="en-US" b="1" dirty="0">
                <a:latin typeface="Arial Black" pitchFamily="34" charset="0"/>
              </a:rPr>
              <a:t>VALUE ADDITION AND PRESERVATION CAPACITY ACHIEVED </a:t>
            </a:r>
          </a:p>
          <a:p>
            <a:pPr algn="ctr"/>
            <a:r>
              <a:rPr lang="en-US" b="1" dirty="0">
                <a:latin typeface="Arial Black" pitchFamily="34" charset="0"/>
              </a:rPr>
              <a:t> BY 37 NEW COLD CHAIN PROJECTS OPERATIONALISED</a:t>
            </a:r>
          </a:p>
          <a:p>
            <a:pPr algn="ctr"/>
            <a:r>
              <a:rPr lang="en-US" b="1" dirty="0">
                <a:latin typeface="Arial Black" pitchFamily="34" charset="0"/>
              </a:rPr>
              <a:t> DURING 2008-2014</a:t>
            </a:r>
          </a:p>
        </p:txBody>
      </p:sp>
      <p:graphicFrame>
        <p:nvGraphicFramePr>
          <p:cNvPr id="12" name="Diagram 11"/>
          <p:cNvGraphicFramePr/>
          <p:nvPr/>
        </p:nvGraphicFramePr>
        <p:xfrm>
          <a:off x="533400" y="1219200"/>
          <a:ext cx="77724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4" name="Picture 13" descr="download.jpg"/>
          <p:cNvPicPr>
            <a:picLocks noChangeAspect="1"/>
          </p:cNvPicPr>
          <p:nvPr/>
        </p:nvPicPr>
        <p:blipFill>
          <a:blip r:embed="rId7"/>
          <a:stretch>
            <a:fillRect/>
          </a:stretch>
        </p:blipFill>
        <p:spPr>
          <a:xfrm>
            <a:off x="3276600" y="1219200"/>
            <a:ext cx="2667000" cy="28194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99951068"/>
              </p:ext>
            </p:extLst>
          </p:nvPr>
        </p:nvGraphicFramePr>
        <p:xfrm>
          <a:off x="228600" y="838200"/>
          <a:ext cx="8839197" cy="5808167"/>
        </p:xfrm>
        <a:graphic>
          <a:graphicData uri="http://schemas.openxmlformats.org/drawingml/2006/table">
            <a:tbl>
              <a:tblPr/>
              <a:tblGrid>
                <a:gridCol w="573559">
                  <a:extLst>
                    <a:ext uri="{9D8B030D-6E8A-4147-A177-3AD203B41FA5}">
                      <a16:colId xmlns:a16="http://schemas.microsoft.com/office/drawing/2014/main" val="20000"/>
                    </a:ext>
                  </a:extLst>
                </a:gridCol>
                <a:gridCol w="3103604">
                  <a:extLst>
                    <a:ext uri="{9D8B030D-6E8A-4147-A177-3AD203B41FA5}">
                      <a16:colId xmlns:a16="http://schemas.microsoft.com/office/drawing/2014/main" val="20001"/>
                    </a:ext>
                  </a:extLst>
                </a:gridCol>
                <a:gridCol w="1199637">
                  <a:extLst>
                    <a:ext uri="{9D8B030D-6E8A-4147-A177-3AD203B41FA5}">
                      <a16:colId xmlns:a16="http://schemas.microsoft.com/office/drawing/2014/main" val="20002"/>
                    </a:ext>
                  </a:extLst>
                </a:gridCol>
                <a:gridCol w="1175273">
                  <a:extLst>
                    <a:ext uri="{9D8B030D-6E8A-4147-A177-3AD203B41FA5}">
                      <a16:colId xmlns:a16="http://schemas.microsoft.com/office/drawing/2014/main" val="20003"/>
                    </a:ext>
                  </a:extLst>
                </a:gridCol>
                <a:gridCol w="1393562">
                  <a:extLst>
                    <a:ext uri="{9D8B030D-6E8A-4147-A177-3AD203B41FA5}">
                      <a16:colId xmlns:a16="http://schemas.microsoft.com/office/drawing/2014/main" val="20005"/>
                    </a:ext>
                  </a:extLst>
                </a:gridCol>
                <a:gridCol w="1393562">
                  <a:extLst>
                    <a:ext uri="{9D8B030D-6E8A-4147-A177-3AD203B41FA5}">
                      <a16:colId xmlns:a16="http://schemas.microsoft.com/office/drawing/2014/main" val="1039516417"/>
                    </a:ext>
                  </a:extLst>
                </a:gridCol>
              </a:tblGrid>
              <a:tr h="1499338">
                <a:tc>
                  <a:txBody>
                    <a:bodyPr/>
                    <a:lstStyle/>
                    <a:p>
                      <a:pPr marL="0" marR="0" algn="just">
                        <a:lnSpc>
                          <a:spcPct val="150000"/>
                        </a:lnSpc>
                        <a:spcBef>
                          <a:spcPts val="0"/>
                        </a:spcBef>
                        <a:spcAft>
                          <a:spcPts val="0"/>
                        </a:spcAft>
                      </a:pPr>
                      <a:r>
                        <a:rPr lang="en-US" sz="1800" b="1" dirty="0">
                          <a:latin typeface="+mj-lt"/>
                          <a:ea typeface="Calibri"/>
                          <a:cs typeface="Mangal"/>
                        </a:rPr>
                        <a:t>Sl. NO.</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50000"/>
                        </a:lnSpc>
                        <a:spcBef>
                          <a:spcPts val="0"/>
                        </a:spcBef>
                        <a:spcAft>
                          <a:spcPts val="0"/>
                        </a:spcAft>
                      </a:pPr>
                      <a:r>
                        <a:rPr lang="en-US" sz="1800" b="1" dirty="0">
                          <a:latin typeface="+mj-lt"/>
                          <a:ea typeface="Calibri"/>
                          <a:cs typeface="Mangal"/>
                        </a:rPr>
                        <a:t>Achievement </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just">
                        <a:lnSpc>
                          <a:spcPct val="150000"/>
                        </a:lnSpc>
                        <a:spcBef>
                          <a:spcPts val="0"/>
                        </a:spcBef>
                        <a:spcAft>
                          <a:spcPts val="0"/>
                        </a:spcAft>
                      </a:pPr>
                      <a:r>
                        <a:rPr lang="en-US" sz="1800" b="1" dirty="0">
                          <a:latin typeface="+mj-lt"/>
                          <a:ea typeface="Calibri"/>
                          <a:cs typeface="Mangal"/>
                        </a:rPr>
                        <a:t>Total projects</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just">
                        <a:lnSpc>
                          <a:spcPct val="150000"/>
                        </a:lnSpc>
                        <a:spcBef>
                          <a:spcPts val="0"/>
                        </a:spcBef>
                        <a:spcAft>
                          <a:spcPts val="0"/>
                        </a:spcAft>
                      </a:pPr>
                      <a:r>
                        <a:rPr lang="en-US" sz="1800" b="1" dirty="0">
                          <a:latin typeface="+mj-lt"/>
                          <a:ea typeface="Calibri"/>
                          <a:cs typeface="Mangal"/>
                        </a:rPr>
                        <a:t>Total completed projects</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just">
                        <a:lnSpc>
                          <a:spcPct val="150000"/>
                        </a:lnSpc>
                        <a:spcBef>
                          <a:spcPts val="0"/>
                        </a:spcBef>
                        <a:spcAft>
                          <a:spcPts val="0"/>
                        </a:spcAft>
                      </a:pPr>
                      <a:r>
                        <a:rPr lang="en-US" sz="1800" b="1" dirty="0">
                          <a:latin typeface="+mj-lt"/>
                          <a:ea typeface="Calibri"/>
                          <a:cs typeface="Mangal"/>
                        </a:rPr>
                        <a:t>Total project completed during 2008-2014</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just">
                        <a:lnSpc>
                          <a:spcPct val="150000"/>
                        </a:lnSpc>
                        <a:spcBef>
                          <a:spcPts val="0"/>
                        </a:spcBef>
                        <a:spcAft>
                          <a:spcPts val="0"/>
                        </a:spcAft>
                      </a:pPr>
                      <a:r>
                        <a:rPr lang="en-US" sz="1800" b="1" dirty="0">
                          <a:latin typeface="+mj-lt"/>
                          <a:ea typeface="Calibri"/>
                          <a:cs typeface="Mangal"/>
                        </a:rPr>
                        <a:t>Total project completed in last 48 months</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10000"/>
                  </a:ext>
                </a:extLst>
              </a:tr>
              <a:tr h="384781">
                <a:tc>
                  <a:txBody>
                    <a:bodyPr/>
                    <a:lstStyle/>
                    <a:p>
                      <a:pPr marL="0" marR="0" algn="just">
                        <a:lnSpc>
                          <a:spcPct val="150000"/>
                        </a:lnSpc>
                        <a:spcBef>
                          <a:spcPts val="0"/>
                        </a:spcBef>
                        <a:spcAft>
                          <a:spcPts val="0"/>
                        </a:spcAft>
                      </a:pPr>
                      <a:endParaRPr lang="en-US" sz="1800" b="1" dirty="0">
                        <a:latin typeface="+mj-lt"/>
                        <a:ea typeface="Calibri"/>
                        <a:cs typeface="Mangal"/>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just">
                        <a:lnSpc>
                          <a:spcPct val="150000"/>
                        </a:lnSpc>
                        <a:spcBef>
                          <a:spcPts val="0"/>
                        </a:spcBef>
                        <a:spcAft>
                          <a:spcPts val="0"/>
                        </a:spcAft>
                      </a:pPr>
                      <a:r>
                        <a:rPr lang="en-US" sz="1800" b="1" dirty="0">
                          <a:latin typeface="+mj-lt"/>
                          <a:ea typeface="Calibri"/>
                          <a:cs typeface="Mangal"/>
                        </a:rPr>
                        <a:t>Number of units </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1" dirty="0">
                          <a:latin typeface="+mj-lt"/>
                          <a:ea typeface="Calibri"/>
                          <a:cs typeface="Mangal"/>
                        </a:rPr>
                        <a:t>238</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1" dirty="0">
                          <a:latin typeface="+mj-lt"/>
                          <a:ea typeface="Calibri"/>
                          <a:cs typeface="Mangal"/>
                        </a:rPr>
                        <a:t>122</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1" dirty="0">
                          <a:latin typeface="+mj-lt"/>
                          <a:ea typeface="Calibri"/>
                          <a:cs typeface="Mangal"/>
                        </a:rPr>
                        <a:t>37</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1" dirty="0">
                          <a:latin typeface="+mj-lt"/>
                          <a:ea typeface="Calibri"/>
                          <a:cs typeface="Mangal"/>
                        </a:rPr>
                        <a:t>85</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261745">
                <a:tc>
                  <a:txBody>
                    <a:bodyPr/>
                    <a:lstStyle/>
                    <a:p>
                      <a:pPr marL="0" marR="0" algn="just">
                        <a:lnSpc>
                          <a:spcPct val="150000"/>
                        </a:lnSpc>
                        <a:spcBef>
                          <a:spcPts val="0"/>
                        </a:spcBef>
                        <a:spcAft>
                          <a:spcPts val="0"/>
                        </a:spcAft>
                      </a:pPr>
                      <a:r>
                        <a:rPr lang="en-US" sz="1800" b="1" dirty="0">
                          <a:latin typeface="+mj-lt"/>
                          <a:ea typeface="Calibri"/>
                          <a:cs typeface="Mangal"/>
                        </a:rPr>
                        <a:t>1</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just">
                        <a:lnSpc>
                          <a:spcPct val="100000"/>
                        </a:lnSpc>
                        <a:spcBef>
                          <a:spcPts val="0"/>
                        </a:spcBef>
                        <a:spcAft>
                          <a:spcPts val="0"/>
                        </a:spcAft>
                      </a:pPr>
                      <a:r>
                        <a:rPr lang="en-US" sz="1800" b="1" dirty="0">
                          <a:latin typeface="+mj-lt"/>
                          <a:ea typeface="Calibri"/>
                          <a:cs typeface="Mangal"/>
                        </a:rPr>
                        <a:t>Number of Farmers Benefitted</a:t>
                      </a:r>
                    </a:p>
                    <a:p>
                      <a:pPr marL="0" marR="0" algn="just">
                        <a:lnSpc>
                          <a:spcPct val="100000"/>
                        </a:lnSpc>
                        <a:spcBef>
                          <a:spcPts val="0"/>
                        </a:spcBef>
                        <a:spcAft>
                          <a:spcPts val="0"/>
                        </a:spcAft>
                      </a:pPr>
                      <a:r>
                        <a:rPr lang="en-US" sz="1800" b="1" dirty="0">
                          <a:latin typeface="+mj-lt"/>
                          <a:ea typeface="Calibri"/>
                          <a:cs typeface="Mangal"/>
                        </a:rPr>
                        <a:t>[500 Farmers per project in F&amp;V and 5000 Farmers per project in Dairy/Meat/Marine.] </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endParaRPr lang="en-US" sz="1800" b="1" dirty="0">
                        <a:latin typeface="+mj-lt"/>
                        <a:ea typeface="Calibri"/>
                        <a:cs typeface="Mangal"/>
                      </a:endParaRPr>
                    </a:p>
                    <a:p>
                      <a:pPr marL="0" marR="0" algn="ctr">
                        <a:lnSpc>
                          <a:spcPct val="150000"/>
                        </a:lnSpc>
                        <a:spcBef>
                          <a:spcPts val="0"/>
                        </a:spcBef>
                        <a:spcAft>
                          <a:spcPts val="0"/>
                        </a:spcAft>
                      </a:pPr>
                      <a:r>
                        <a:rPr lang="en-US" sz="1800" b="1" dirty="0">
                          <a:latin typeface="+mj-lt"/>
                          <a:ea typeface="Calibri"/>
                          <a:cs typeface="Mangal"/>
                        </a:rPr>
                        <a:t>497000</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endParaRPr lang="en-US" sz="1800" b="1" dirty="0">
                        <a:latin typeface="+mj-lt"/>
                        <a:ea typeface="Calibri"/>
                        <a:cs typeface="Mangal"/>
                      </a:endParaRPr>
                    </a:p>
                    <a:p>
                      <a:pPr marL="0" marR="0" algn="ctr">
                        <a:lnSpc>
                          <a:spcPct val="150000"/>
                        </a:lnSpc>
                        <a:spcBef>
                          <a:spcPts val="0"/>
                        </a:spcBef>
                        <a:spcAft>
                          <a:spcPts val="0"/>
                        </a:spcAft>
                      </a:pPr>
                      <a:r>
                        <a:rPr lang="en-US" sz="1800" b="1" dirty="0">
                          <a:latin typeface="+mj-lt"/>
                          <a:ea typeface="Calibri"/>
                          <a:cs typeface="Mangal"/>
                        </a:rPr>
                        <a:t>205000</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endParaRPr lang="en-US" sz="1800" b="1" dirty="0">
                        <a:latin typeface="+mj-lt"/>
                        <a:ea typeface="Calibri"/>
                        <a:cs typeface="Mangal"/>
                      </a:endParaRPr>
                    </a:p>
                    <a:p>
                      <a:pPr marL="0" marR="0" algn="ctr">
                        <a:lnSpc>
                          <a:spcPct val="150000"/>
                        </a:lnSpc>
                        <a:spcBef>
                          <a:spcPts val="0"/>
                        </a:spcBef>
                        <a:spcAft>
                          <a:spcPts val="0"/>
                        </a:spcAft>
                      </a:pPr>
                      <a:r>
                        <a:rPr lang="en-US" sz="1800" b="1" dirty="0">
                          <a:latin typeface="+mj-lt"/>
                          <a:ea typeface="Calibri"/>
                          <a:cs typeface="Mangal"/>
                        </a:rPr>
                        <a:t>50000</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endParaRPr lang="en-US" sz="1800" b="1" dirty="0">
                        <a:latin typeface="+mj-lt"/>
                        <a:ea typeface="Calibri"/>
                        <a:cs typeface="Mangal"/>
                      </a:endParaRPr>
                    </a:p>
                    <a:p>
                      <a:pPr marL="0" marR="0" algn="ctr">
                        <a:lnSpc>
                          <a:spcPct val="150000"/>
                        </a:lnSpc>
                        <a:spcBef>
                          <a:spcPts val="0"/>
                        </a:spcBef>
                        <a:spcAft>
                          <a:spcPts val="0"/>
                        </a:spcAft>
                      </a:pPr>
                      <a:r>
                        <a:rPr lang="en-US" sz="1800" b="1" dirty="0">
                          <a:latin typeface="+mj-lt"/>
                          <a:ea typeface="Calibri"/>
                          <a:cs typeface="Mangal"/>
                        </a:rPr>
                        <a:t>15533</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29777">
                <a:tc>
                  <a:txBody>
                    <a:bodyPr/>
                    <a:lstStyle/>
                    <a:p>
                      <a:pPr marL="0" marR="0" algn="just">
                        <a:lnSpc>
                          <a:spcPct val="150000"/>
                        </a:lnSpc>
                        <a:spcBef>
                          <a:spcPts val="0"/>
                        </a:spcBef>
                        <a:spcAft>
                          <a:spcPts val="0"/>
                        </a:spcAft>
                      </a:pPr>
                      <a:r>
                        <a:rPr lang="en-US" sz="1800" b="1" dirty="0">
                          <a:latin typeface="+mj-lt"/>
                          <a:ea typeface="Calibri"/>
                          <a:cs typeface="Mangal"/>
                        </a:rPr>
                        <a:t>2</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just">
                        <a:lnSpc>
                          <a:spcPct val="100000"/>
                        </a:lnSpc>
                        <a:spcBef>
                          <a:spcPts val="0"/>
                        </a:spcBef>
                        <a:spcAft>
                          <a:spcPts val="0"/>
                        </a:spcAft>
                      </a:pPr>
                      <a:r>
                        <a:rPr lang="en-US" sz="1800" b="1" dirty="0">
                          <a:latin typeface="+mj-lt"/>
                          <a:ea typeface="Calibri"/>
                          <a:cs typeface="Mangal"/>
                        </a:rPr>
                        <a:t>Quantity of Agro-produce covered</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endParaRPr lang="en-US" sz="1800" b="1">
                        <a:latin typeface="+mj-lt"/>
                        <a:ea typeface="Calibri"/>
                        <a:cs typeface="Mangal"/>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endParaRPr lang="en-US" sz="1800" b="1" dirty="0">
                        <a:latin typeface="+mj-lt"/>
                        <a:ea typeface="Calibri"/>
                        <a:cs typeface="Mangal"/>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endParaRPr lang="en-US" sz="1800" b="1" dirty="0">
                        <a:latin typeface="+mj-lt"/>
                        <a:ea typeface="Calibri"/>
                        <a:cs typeface="Mangal"/>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endParaRPr lang="en-US" sz="1800" b="1" dirty="0">
                        <a:latin typeface="+mj-lt"/>
                        <a:ea typeface="Calibri"/>
                        <a:cs typeface="Mangal"/>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29777">
                <a:tc>
                  <a:txBody>
                    <a:bodyPr/>
                    <a:lstStyle/>
                    <a:p>
                      <a:pPr marL="0" marR="0" algn="just">
                        <a:lnSpc>
                          <a:spcPct val="150000"/>
                        </a:lnSpc>
                        <a:spcBef>
                          <a:spcPts val="0"/>
                        </a:spcBef>
                        <a:spcAft>
                          <a:spcPts val="0"/>
                        </a:spcAft>
                      </a:pPr>
                      <a:r>
                        <a:rPr lang="en-US" sz="1800" b="1" dirty="0">
                          <a:latin typeface="+mj-lt"/>
                          <a:ea typeface="Calibri"/>
                          <a:cs typeface="Mangal"/>
                        </a:rPr>
                        <a:t>2(a)</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just">
                        <a:lnSpc>
                          <a:spcPct val="100000"/>
                        </a:lnSpc>
                        <a:spcBef>
                          <a:spcPts val="0"/>
                        </a:spcBef>
                        <a:spcAft>
                          <a:spcPts val="0"/>
                        </a:spcAft>
                      </a:pPr>
                      <a:r>
                        <a:rPr lang="en-US" sz="1800" b="1" dirty="0">
                          <a:latin typeface="+mj-lt"/>
                          <a:ea typeface="Calibri"/>
                          <a:cs typeface="Mangal"/>
                        </a:rPr>
                        <a:t>Quantity of Agro-Produce Preserved (in MT)</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1" dirty="0">
                          <a:latin typeface="+mj-lt"/>
                          <a:ea typeface="Calibri"/>
                          <a:cs typeface="Mangal"/>
                        </a:rPr>
                        <a:t>2271902</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1" dirty="0">
                          <a:latin typeface="+mj-lt"/>
                          <a:ea typeface="Calibri"/>
                          <a:cs typeface="Mangal"/>
                        </a:rPr>
                        <a:t>1358208</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1" dirty="0">
                          <a:latin typeface="+mj-lt"/>
                          <a:ea typeface="Calibri"/>
                          <a:cs typeface="Mangal"/>
                        </a:rPr>
                        <a:t>531000</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1" dirty="0">
                          <a:latin typeface="+mj-lt"/>
                          <a:ea typeface="Calibri"/>
                          <a:cs typeface="Mangal"/>
                        </a:rPr>
                        <a:t>827208</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729777">
                <a:tc>
                  <a:txBody>
                    <a:bodyPr/>
                    <a:lstStyle/>
                    <a:p>
                      <a:pPr marL="0" marR="0" algn="just">
                        <a:lnSpc>
                          <a:spcPct val="150000"/>
                        </a:lnSpc>
                        <a:spcBef>
                          <a:spcPts val="0"/>
                        </a:spcBef>
                        <a:spcAft>
                          <a:spcPts val="0"/>
                        </a:spcAft>
                      </a:pPr>
                      <a:r>
                        <a:rPr lang="en-US" sz="1800" b="1" dirty="0">
                          <a:latin typeface="+mj-lt"/>
                          <a:ea typeface="Calibri"/>
                          <a:cs typeface="Mangal"/>
                        </a:rPr>
                        <a:t>2(b)</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0" marR="0" algn="just">
                        <a:lnSpc>
                          <a:spcPct val="100000"/>
                        </a:lnSpc>
                        <a:spcBef>
                          <a:spcPts val="0"/>
                        </a:spcBef>
                        <a:spcAft>
                          <a:spcPts val="0"/>
                        </a:spcAft>
                      </a:pPr>
                      <a:r>
                        <a:rPr lang="en-US" sz="1800" b="1" dirty="0">
                          <a:latin typeface="+mj-lt"/>
                          <a:ea typeface="Calibri"/>
                          <a:cs typeface="Mangal"/>
                        </a:rPr>
                        <a:t>Quantity of Agro-Produce Processed (in MT)</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1" dirty="0">
                          <a:latin typeface="+mj-lt"/>
                          <a:ea typeface="Calibri"/>
                          <a:cs typeface="Mangal"/>
                        </a:rPr>
                        <a:t>7853340</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1" dirty="0">
                          <a:latin typeface="+mj-lt"/>
                          <a:ea typeface="Calibri"/>
                          <a:cs typeface="Mangal"/>
                        </a:rPr>
                        <a:t>2764871</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1" dirty="0">
                          <a:latin typeface="+mj-lt"/>
                          <a:ea typeface="Calibri"/>
                          <a:cs typeface="Mangal"/>
                        </a:rPr>
                        <a:t>554933</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1" dirty="0">
                          <a:latin typeface="+mj-lt"/>
                          <a:ea typeface="Calibri"/>
                          <a:cs typeface="Mangal"/>
                        </a:rPr>
                        <a:t>3037146</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44996">
                <a:tc gridSpan="2">
                  <a:txBody>
                    <a:bodyPr/>
                    <a:lstStyle/>
                    <a:p>
                      <a:pPr marL="0" marR="0" algn="r">
                        <a:lnSpc>
                          <a:spcPct val="150000"/>
                        </a:lnSpc>
                        <a:spcBef>
                          <a:spcPts val="0"/>
                        </a:spcBef>
                        <a:spcAft>
                          <a:spcPts val="0"/>
                        </a:spcAft>
                      </a:pPr>
                      <a:r>
                        <a:rPr lang="en-US" sz="1800" b="1">
                          <a:latin typeface="+mj-lt"/>
                          <a:ea typeface="Calibri"/>
                          <a:cs typeface="Mangal"/>
                        </a:rPr>
                        <a:t>Total [ 2(a)+2(b)]</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lnSpc>
                          <a:spcPct val="150000"/>
                        </a:lnSpc>
                        <a:spcBef>
                          <a:spcPts val="0"/>
                        </a:spcBef>
                        <a:spcAft>
                          <a:spcPts val="0"/>
                        </a:spcAft>
                      </a:pPr>
                      <a:r>
                        <a:rPr lang="en-US" sz="1800" b="1" dirty="0">
                          <a:latin typeface="+mj-lt"/>
                          <a:ea typeface="Calibri"/>
                          <a:cs typeface="Mangal"/>
                        </a:rPr>
                        <a:t>10125242</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1" dirty="0">
                          <a:latin typeface="+mj-lt"/>
                          <a:ea typeface="Calibri"/>
                          <a:cs typeface="Mangal"/>
                        </a:rPr>
                        <a:t>4123079</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1" dirty="0">
                          <a:latin typeface="+mj-lt"/>
                          <a:ea typeface="Calibri"/>
                          <a:cs typeface="Mangal"/>
                        </a:rPr>
                        <a:t>1085933</a:t>
                      </a: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800" b="1">
                          <a:latin typeface="+mj-lt"/>
                          <a:ea typeface="Calibri"/>
                          <a:cs typeface="Mangal"/>
                        </a:rPr>
                        <a:t>3864354</a:t>
                      </a:r>
                      <a:endParaRPr lang="en-US" sz="1800" b="1" dirty="0">
                        <a:latin typeface="+mj-lt"/>
                        <a:ea typeface="Calibri"/>
                        <a:cs typeface="Mangal"/>
                      </a:endParaRPr>
                    </a:p>
                  </a:txBody>
                  <a:tcPr marL="59765" marR="597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4" name="Slide Number Placeholder 3"/>
          <p:cNvSpPr>
            <a:spLocks noGrp="1"/>
          </p:cNvSpPr>
          <p:nvPr>
            <p:ph type="sldNum" sz="quarter" idx="12"/>
          </p:nvPr>
        </p:nvSpPr>
        <p:spPr/>
        <p:txBody>
          <a:bodyPr/>
          <a:lstStyle/>
          <a:p>
            <a:fld id="{9EDA51F7-9BA2-48D3-A9DC-D5DA1EAE6853}" type="slidenum">
              <a:rPr lang="en-US" smtClean="0"/>
              <a:pPr/>
              <a:t>9</a:t>
            </a:fld>
            <a:endParaRPr lang="en-US"/>
          </a:p>
        </p:txBody>
      </p:sp>
      <p:sp>
        <p:nvSpPr>
          <p:cNvPr id="5" name="Rectangle 1"/>
          <p:cNvSpPr>
            <a:spLocks noChangeArrowheads="1"/>
          </p:cNvSpPr>
          <p:nvPr/>
        </p:nvSpPr>
        <p:spPr bwMode="auto">
          <a:xfrm>
            <a:off x="495298" y="162233"/>
            <a:ext cx="8305800" cy="461665"/>
          </a:xfrm>
          <a:prstGeom prst="rect">
            <a:avLst/>
          </a:prstGeom>
          <a:solidFill>
            <a:schemeClr val="accent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002060"/>
                </a:solidFill>
                <a:effectLst/>
                <a:latin typeface="+mj-lt"/>
                <a:ea typeface="Times New Roman" pitchFamily="18" charset="0"/>
                <a:cs typeface="Arial" pitchFamily="34" charset="0"/>
              </a:rPr>
              <a:t>Scheme of Integrated Cold Chain and Value Addition Infrastructure</a:t>
            </a:r>
            <a:endParaRPr kumimoji="0" lang="en-US" sz="3600" b="0" i="0" u="none" strike="noStrike" cap="none" normalizeH="0" baseline="0" dirty="0">
              <a:ln>
                <a:noFill/>
              </a:ln>
              <a:solidFill>
                <a:srgbClr val="002060"/>
              </a:solidFill>
              <a:effectLst/>
              <a:latin typeface="+mj-lt"/>
              <a:cs typeface="Arial" pitchFamily="34" charset="0"/>
            </a:endParaRPr>
          </a:p>
        </p:txBody>
      </p:sp>
    </p:spTree>
    <p:extLst>
      <p:ext uri="{BB962C8B-B14F-4D97-AF65-F5344CB8AC3E}">
        <p14:creationId xmlns:p14="http://schemas.microsoft.com/office/powerpoint/2010/main" val="17675382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1292</TotalTime>
  <Words>2616</Words>
  <Application>Microsoft Office PowerPoint</Application>
  <PresentationFormat>On-screen Show (4:3)</PresentationFormat>
  <Paragraphs>616</Paragraphs>
  <Slides>38</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38</vt:i4>
      </vt:variant>
    </vt:vector>
  </HeadingPairs>
  <TitlesOfParts>
    <vt:vector size="47" baseType="lpstr">
      <vt:lpstr>Arial</vt:lpstr>
      <vt:lpstr>Arial Black</vt:lpstr>
      <vt:lpstr>Book Antiqua</vt:lpstr>
      <vt:lpstr>Calibri</vt:lpstr>
      <vt:lpstr>Calibri Light</vt:lpstr>
      <vt:lpstr>Mangal</vt:lpstr>
      <vt:lpstr>Symbol</vt:lpstr>
      <vt:lpstr>Times New Roman</vt:lpstr>
      <vt:lpstr>Office Theme</vt:lpstr>
      <vt:lpstr>MINISTRY OF FOOD PROCESSING INDUSTRIES </vt:lpstr>
      <vt:lpstr>Growth of Food Processing Sector</vt:lpstr>
      <vt:lpstr>PowerPoint Presentation</vt:lpstr>
      <vt:lpstr>PowerPoint Presentation</vt:lpstr>
      <vt:lpstr>Recent Budget Announcements (FY 2018-19)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Scheme for Creation of Infrastructure for Agro Processing Clusters  </vt:lpstr>
      <vt:lpstr>Scheme of Technology Upgradation / Establishment / Modernization of Food Processing Industries  </vt:lpstr>
      <vt:lpstr>Scheme of Setting up / up gradation of Food Testing Laboratory</vt:lpstr>
      <vt:lpstr>Transparency in Governance</vt:lpstr>
      <vt:lpstr>NABARD fund</vt:lpstr>
      <vt:lpstr>Income tax and excise benefits for Food Processing Unit.</vt:lpstr>
      <vt:lpstr>FDI in food processing sector</vt:lpstr>
      <vt:lpstr>World Food India 2017</vt:lpstr>
      <vt:lpstr>PowerPoint Presentation</vt:lpstr>
      <vt:lpstr>Guinness World Record</vt:lpstr>
      <vt:lpstr>Promotional Activities </vt:lpstr>
      <vt:lpstr>Research &amp; Development in Processed Food Sector </vt:lpstr>
      <vt:lpstr>Scheme of Implementation of HACCP/ ISO 22000/ ISO 9000/ GHP/ GMP/ Quality Safety Management Systems</vt:lpstr>
      <vt:lpstr>NATIONAL INSTITUTE OF FOOD TECHNOLOGY ENTREPRENEURSHIP AND MANAGEMENT (NIFTEM)</vt:lpstr>
      <vt:lpstr>Salient Achievements made so far</vt:lpstr>
      <vt:lpstr>INDIAN INSTITUTE OF FOOD PROCESSING TECHNOLOGY </vt:lpstr>
      <vt:lpstr>PowerPoint Presentation</vt:lpstr>
      <vt:lpstr>PowerPoint Presentation</vt:lpstr>
      <vt:lpstr>PowerPoint Presentation</vt:lpstr>
      <vt:lpstr>PowerPoint Presentation</vt:lpstr>
      <vt:lpstr>PowerPoint Presentation</vt:lpstr>
      <vt:lpstr>PowerPoint Presentation</vt:lpstr>
      <vt:lpstr>Grievances redressal mechanism </vt:lpstr>
      <vt:lpstr>FSSAI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DELL 10</cp:lastModifiedBy>
  <cp:revision>177</cp:revision>
  <cp:lastPrinted>2018-05-09T12:19:32Z</cp:lastPrinted>
  <dcterms:created xsi:type="dcterms:W3CDTF">2018-03-28T09:47:35Z</dcterms:created>
  <dcterms:modified xsi:type="dcterms:W3CDTF">2018-05-09T12:21:48Z</dcterms:modified>
</cp:coreProperties>
</file>